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Lst>
  <p:notesMasterIdLst>
    <p:notesMasterId r:id="rId39"/>
  </p:notesMasterIdLst>
  <p:sldIdLst>
    <p:sldId id="256" r:id="rId2"/>
    <p:sldId id="280" r:id="rId3"/>
    <p:sldId id="287" r:id="rId4"/>
    <p:sldId id="288" r:id="rId5"/>
    <p:sldId id="257" r:id="rId6"/>
    <p:sldId id="260" r:id="rId7"/>
    <p:sldId id="261" r:id="rId8"/>
    <p:sldId id="258" r:id="rId9"/>
    <p:sldId id="259" r:id="rId10"/>
    <p:sldId id="276" r:id="rId11"/>
    <p:sldId id="275" r:id="rId12"/>
    <p:sldId id="263" r:id="rId13"/>
    <p:sldId id="264" r:id="rId14"/>
    <p:sldId id="270" r:id="rId15"/>
    <p:sldId id="271" r:id="rId16"/>
    <p:sldId id="272" r:id="rId17"/>
    <p:sldId id="273" r:id="rId18"/>
    <p:sldId id="274" r:id="rId19"/>
    <p:sldId id="277" r:id="rId20"/>
    <p:sldId id="278" r:id="rId21"/>
    <p:sldId id="281" r:id="rId22"/>
    <p:sldId id="284" r:id="rId23"/>
    <p:sldId id="300" r:id="rId24"/>
    <p:sldId id="291" r:id="rId25"/>
    <p:sldId id="292" r:id="rId26"/>
    <p:sldId id="301" r:id="rId27"/>
    <p:sldId id="302" r:id="rId28"/>
    <p:sldId id="304" r:id="rId29"/>
    <p:sldId id="294" r:id="rId30"/>
    <p:sldId id="305" r:id="rId31"/>
    <p:sldId id="295" r:id="rId32"/>
    <p:sldId id="296" r:id="rId33"/>
    <p:sldId id="297" r:id="rId34"/>
    <p:sldId id="298" r:id="rId35"/>
    <p:sldId id="299" r:id="rId36"/>
    <p:sldId id="307" r:id="rId37"/>
    <p:sldId id="30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46"/>
    <p:restoredTop sz="94621"/>
  </p:normalViewPr>
  <p:slideViewPr>
    <p:cSldViewPr snapToGrid="0" snapToObjects="1">
      <p:cViewPr varScale="1">
        <p:scale>
          <a:sx n="84" d="100"/>
          <a:sy n="84" d="100"/>
        </p:scale>
        <p:origin x="7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ranklin Gothic Book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ranklin Gothic Book Regular" charset="0"/>
              </a:defRPr>
            </a:lvl1pPr>
          </a:lstStyle>
          <a:p>
            <a:fld id="{B4D43F96-F6C3-A443-89A1-ECE320CDABB3}" type="datetimeFigureOut">
              <a:rPr lang="en-US" smtClean="0"/>
              <a:pPr/>
              <a:t>11/29/2016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ranklin Gothic Book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ranklin Gothic Book Regular" charset="0"/>
              </a:defRPr>
            </a:lvl1pPr>
          </a:lstStyle>
          <a:p>
            <a:fld id="{5CE5BFC2-0918-EA43-8E0E-03A699FE6FFF}" type="slidenum">
              <a:rPr lang="en-US" smtClean="0"/>
              <a:pPr/>
              <a:t>‹#›</a:t>
            </a:fld>
            <a:endParaRPr lang="en-US" dirty="0"/>
          </a:p>
        </p:txBody>
      </p:sp>
    </p:spTree>
    <p:extLst>
      <p:ext uri="{BB962C8B-B14F-4D97-AF65-F5344CB8AC3E}">
        <p14:creationId xmlns:p14="http://schemas.microsoft.com/office/powerpoint/2010/main" val="403737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ranklin Gothic Book Regular" charset="0"/>
        <a:ea typeface="+mn-ea"/>
        <a:cs typeface="+mn-cs"/>
      </a:defRPr>
    </a:lvl1pPr>
    <a:lvl2pPr marL="457200" algn="l" defTabSz="914400" rtl="0" eaLnBrk="1" latinLnBrk="0" hangingPunct="1">
      <a:defRPr sz="1200" b="0" i="0" kern="1200">
        <a:solidFill>
          <a:schemeClr val="tx1"/>
        </a:solidFill>
        <a:latin typeface="Franklin Gothic Book Regular" charset="0"/>
        <a:ea typeface="+mn-ea"/>
        <a:cs typeface="+mn-cs"/>
      </a:defRPr>
    </a:lvl2pPr>
    <a:lvl3pPr marL="914400" algn="l" defTabSz="914400" rtl="0" eaLnBrk="1" latinLnBrk="0" hangingPunct="1">
      <a:defRPr sz="1200" b="0" i="0" kern="1200">
        <a:solidFill>
          <a:schemeClr val="tx1"/>
        </a:solidFill>
        <a:latin typeface="Franklin Gothic Book Regular" charset="0"/>
        <a:ea typeface="+mn-ea"/>
        <a:cs typeface="+mn-cs"/>
      </a:defRPr>
    </a:lvl3pPr>
    <a:lvl4pPr marL="1371600" algn="l" defTabSz="914400" rtl="0" eaLnBrk="1" latinLnBrk="0" hangingPunct="1">
      <a:defRPr sz="1200" b="0" i="0" kern="1200">
        <a:solidFill>
          <a:schemeClr val="tx1"/>
        </a:solidFill>
        <a:latin typeface="Franklin Gothic Book Regular" charset="0"/>
        <a:ea typeface="+mn-ea"/>
        <a:cs typeface="+mn-cs"/>
      </a:defRPr>
    </a:lvl4pPr>
    <a:lvl5pPr marL="1828800" algn="l" defTabSz="914400" rtl="0" eaLnBrk="1" latinLnBrk="0" hangingPunct="1">
      <a:defRPr sz="1200" b="0" i="0" kern="1200">
        <a:solidFill>
          <a:schemeClr val="tx1"/>
        </a:solidFill>
        <a:latin typeface="Franklin Gothic Book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bookworm.culturomics.org/arxiv/"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a typeface="+mn-ea"/>
                <a:cs typeface="+mn-cs"/>
              </a:rPr>
              <a:t>Bookworm is a tool that visualizes language usage trends in repositories of digitized texts in a simple and powerful way. It is a tool </a:t>
            </a:r>
            <a:r>
              <a:rPr lang="en-US" altLang="zh-CN" sz="1200" kern="1200" dirty="0" smtClean="0">
                <a:solidFill>
                  <a:schemeClr val="tx1"/>
                </a:solidFill>
                <a:ea typeface="+mn-ea"/>
                <a:cs typeface="+mn-cs"/>
              </a:rPr>
              <a:t>that</a:t>
            </a:r>
            <a:r>
              <a:rPr lang="zh-CN" altLang="en-US" sz="1200" kern="1200" dirty="0" smtClean="0">
                <a:solidFill>
                  <a:schemeClr val="tx1"/>
                </a:solidFill>
                <a:ea typeface="+mn-ea"/>
                <a:cs typeface="+mn-cs"/>
              </a:rPr>
              <a:t> </a:t>
            </a:r>
            <a:r>
              <a:rPr lang="en-US" altLang="zh-CN" sz="1200" kern="1200" dirty="0" smtClean="0">
                <a:solidFill>
                  <a:schemeClr val="tx1"/>
                </a:solidFill>
                <a:ea typeface="+mn-ea"/>
                <a:cs typeface="+mn-cs"/>
              </a:rPr>
              <a:t>facilitates</a:t>
            </a:r>
            <a:r>
              <a:rPr lang="zh-CN" altLang="en-US" sz="1200" kern="1200" baseline="0" dirty="0" smtClean="0">
                <a:solidFill>
                  <a:schemeClr val="tx1"/>
                </a:solidFill>
                <a:ea typeface="+mn-ea"/>
                <a:cs typeface="+mn-cs"/>
              </a:rPr>
              <a:t> </a:t>
            </a:r>
            <a:r>
              <a:rPr lang="en-US" sz="1200" kern="1200" dirty="0" smtClean="0">
                <a:solidFill>
                  <a:schemeClr val="tx1"/>
                </a:solidFill>
                <a:ea typeface="+mn-ea"/>
                <a:cs typeface="+mn-cs"/>
              </a:rPr>
              <a:t>the observation of chronological trends for words and phrases in large digitized collections of textual documents with metadata facets.</a:t>
            </a:r>
            <a:endParaRPr lang="en-US" sz="1200" kern="1200" dirty="0" smtClean="0">
              <a:solidFill>
                <a:schemeClr val="tx1"/>
              </a:solidFill>
              <a:effectLst/>
              <a:ea typeface="+mn-ea"/>
              <a:cs typeface="+mn-cs"/>
            </a:endParaRPr>
          </a:p>
          <a:p>
            <a:endParaRPr lang="en-US" sz="1200" kern="1200" dirty="0" smtClean="0">
              <a:solidFill>
                <a:schemeClr val="tx1"/>
              </a:solidFill>
              <a:effectLst/>
              <a:ea typeface="+mn-ea"/>
              <a:cs typeface="+mn-cs"/>
            </a:endParaRPr>
          </a:p>
          <a:p>
            <a:r>
              <a:rPr lang="en-US" sz="1200" kern="1200" dirty="0" err="1" smtClean="0">
                <a:solidFill>
                  <a:schemeClr val="tx1"/>
                </a:solidFill>
                <a:effectLst/>
                <a:ea typeface="+mn-ea"/>
                <a:cs typeface="+mn-cs"/>
              </a:rPr>
              <a:t>HathiTrust</a:t>
            </a:r>
            <a:r>
              <a:rPr lang="en-US" sz="1200" kern="1200" dirty="0" smtClean="0">
                <a:solidFill>
                  <a:schemeClr val="tx1"/>
                </a:solidFill>
                <a:effectLst/>
                <a:ea typeface="+mn-ea"/>
                <a:cs typeface="+mn-cs"/>
              </a:rPr>
              <a:t> + Bookworm is a visualization of word frequencies over time in the </a:t>
            </a:r>
            <a:r>
              <a:rPr lang="en-US" sz="1200" kern="1200" dirty="0" err="1" smtClean="0">
                <a:solidFill>
                  <a:schemeClr val="tx1"/>
                </a:solidFill>
                <a:effectLst/>
                <a:ea typeface="+mn-ea"/>
                <a:cs typeface="+mn-cs"/>
              </a:rPr>
              <a:t>HathiTrust</a:t>
            </a:r>
            <a:r>
              <a:rPr lang="en-US" sz="1200" kern="1200" dirty="0" smtClean="0">
                <a:solidFill>
                  <a:schemeClr val="tx1"/>
                </a:solidFill>
                <a:effectLst/>
                <a:ea typeface="+mn-ea"/>
                <a:cs typeface="+mn-cs"/>
              </a:rPr>
              <a:t> Digital Library. </a:t>
            </a:r>
          </a:p>
          <a:p>
            <a:endParaRPr lang="en-US" sz="1200" kern="1200" dirty="0" smtClean="0">
              <a:solidFill>
                <a:schemeClr val="tx1"/>
              </a:solidFill>
              <a:effectLst/>
              <a:ea typeface="+mn-ea"/>
              <a:cs typeface="+mn-cs"/>
            </a:endParaRPr>
          </a:p>
          <a:p>
            <a:r>
              <a:rPr lang="en-US" sz="1200" kern="1200" dirty="0" smtClean="0">
                <a:solidFill>
                  <a:schemeClr val="tx1"/>
                </a:solidFill>
                <a:effectLst/>
                <a:ea typeface="+mn-ea"/>
                <a:cs typeface="+mn-cs"/>
              </a:rPr>
              <a:t>There are other Bookworms that exist, like this one for the preprint service </a:t>
            </a:r>
            <a:r>
              <a:rPr lang="en-US" sz="1200" kern="1200" dirty="0" err="1" smtClean="0">
                <a:solidFill>
                  <a:schemeClr val="tx1"/>
                </a:solidFill>
                <a:effectLst/>
                <a:ea typeface="+mn-ea"/>
                <a:cs typeface="+mn-cs"/>
              </a:rPr>
              <a:t>arXive</a:t>
            </a:r>
            <a:r>
              <a:rPr lang="en-US" sz="1200" kern="1200" dirty="0" smtClean="0">
                <a:solidFill>
                  <a:schemeClr val="tx1"/>
                </a:solidFill>
                <a:effectLst/>
                <a:ea typeface="+mn-ea"/>
                <a:cs typeface="+mn-cs"/>
              </a:rPr>
              <a:t>: </a:t>
            </a:r>
            <a:r>
              <a:rPr lang="en-US" sz="1200" u="sng" kern="1200" dirty="0" smtClean="0">
                <a:solidFill>
                  <a:schemeClr val="tx1"/>
                </a:solidFill>
                <a:effectLst/>
                <a:ea typeface="+mn-ea"/>
                <a:cs typeface="+mn-cs"/>
                <a:hlinkClick r:id="rId3"/>
              </a:rPr>
              <a:t>http://bookworm.culturomics.org/arxiv/</a:t>
            </a:r>
            <a:r>
              <a:rPr lang="en-US" dirty="0" smtClean="0">
                <a:effectLst/>
              </a:rPr>
              <a:t> </a:t>
            </a:r>
            <a:endParaRPr lang="en-US" sz="1200" kern="1200" dirty="0" smtClean="0">
              <a:solidFill>
                <a:schemeClr val="tx1"/>
              </a:solidFill>
              <a:ea typeface="+mn-ea"/>
              <a:cs typeface="+mn-cs"/>
            </a:endParaRPr>
          </a:p>
          <a:p>
            <a:endParaRPr lang="en-US" sz="1200" kern="1200" dirty="0" smtClean="0">
              <a:solidFill>
                <a:schemeClr val="tx1"/>
              </a:solidFill>
              <a:ea typeface="+mn-ea"/>
              <a:cs typeface="+mn-cs"/>
            </a:endParaRPr>
          </a:p>
        </p:txBody>
      </p:sp>
      <p:sp>
        <p:nvSpPr>
          <p:cNvPr id="4" name="Slide Number Placeholder 3"/>
          <p:cNvSpPr>
            <a:spLocks noGrp="1"/>
          </p:cNvSpPr>
          <p:nvPr>
            <p:ph type="sldNum" sz="quarter" idx="10"/>
          </p:nvPr>
        </p:nvSpPr>
        <p:spPr/>
        <p:txBody>
          <a:bodyPr/>
          <a:lstStyle/>
          <a:p>
            <a:fld id="{D6E44D07-A3ED-9548-BD54-F2D5055F6B9F}" type="slidenum">
              <a:rPr lang="en-US" smtClean="0"/>
              <a:t>5</a:t>
            </a:fld>
            <a:endParaRPr lang="en-US"/>
          </a:p>
        </p:txBody>
      </p:sp>
    </p:spTree>
    <p:extLst>
      <p:ext uri="{BB962C8B-B14F-4D97-AF65-F5344CB8AC3E}">
        <p14:creationId xmlns:p14="http://schemas.microsoft.com/office/powerpoint/2010/main" val="1720346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kern="1200" dirty="0" smtClean="0">
                <a:solidFill>
                  <a:schemeClr val="tx1"/>
                </a:solidFill>
                <a:effectLst/>
                <a:ea typeface="+mn-ea"/>
                <a:cs typeface="+mn-cs"/>
              </a:rPr>
              <a:t>HANDS-ON</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ACTIVITY</a:t>
            </a:r>
          </a:p>
          <a:p>
            <a:endParaRPr lang="en-US" altLang="zh-CN" sz="1200" kern="1200" baseline="0" dirty="0" smtClean="0">
              <a:solidFill>
                <a:schemeClr val="tx1"/>
              </a:solidFill>
              <a:effectLst/>
              <a:ea typeface="+mn-ea"/>
              <a:cs typeface="+mn-cs"/>
            </a:endParaRPr>
          </a:p>
          <a:p>
            <a:r>
              <a:rPr lang="en-US" altLang="zh-CN" sz="1200" kern="1200" dirty="0" smtClean="0">
                <a:solidFill>
                  <a:schemeClr val="tx1"/>
                </a:solidFill>
                <a:effectLst/>
                <a:ea typeface="+mn-ea"/>
                <a:cs typeface="+mn-cs"/>
              </a:rPr>
              <a:t>Some</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political</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examples</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are:</a:t>
            </a:r>
            <a:r>
              <a:rPr lang="zh-CN" altLang="en-US" sz="1200" kern="1200" baseline="0" dirty="0" smtClean="0">
                <a:solidFill>
                  <a:schemeClr val="tx1"/>
                </a:solidFill>
                <a:effectLst/>
                <a:ea typeface="+mn-ea"/>
                <a:cs typeface="+mn-cs"/>
              </a:rPr>
              <a:t> </a:t>
            </a:r>
            <a:r>
              <a:rPr lang="en-US" sz="1200" kern="1200" dirty="0" smtClean="0">
                <a:solidFill>
                  <a:schemeClr val="tx1"/>
                </a:solidFill>
                <a:effectLst/>
                <a:ea typeface="+mn-ea"/>
                <a:cs typeface="+mn-cs"/>
              </a:rPr>
              <a:t>fascism, socialism, nationalism, internationalism</a:t>
            </a:r>
            <a:r>
              <a:rPr lang="en-US" altLang="zh-CN" sz="1200" kern="1200" dirty="0" smtClean="0">
                <a:solidFill>
                  <a:schemeClr val="tx1"/>
                </a:solidFill>
                <a:effectLst/>
                <a:ea typeface="+mn-ea"/>
                <a:cs typeface="+mn-cs"/>
              </a:rPr>
              <a:t>.</a:t>
            </a:r>
          </a:p>
          <a:p>
            <a:r>
              <a:rPr lang="en-US" sz="1200" kern="1200" dirty="0" smtClean="0">
                <a:solidFill>
                  <a:schemeClr val="tx1"/>
                </a:solidFill>
                <a:effectLst/>
                <a:ea typeface="+mn-ea"/>
                <a:cs typeface="+mn-cs"/>
              </a:rPr>
              <a:t> </a:t>
            </a:r>
          </a:p>
          <a:p>
            <a:r>
              <a:rPr lang="en-US" altLang="zh-CN" sz="1200" kern="1200" dirty="0" smtClean="0">
                <a:solidFill>
                  <a:schemeClr val="tx1"/>
                </a:solidFill>
                <a:effectLst/>
                <a:ea typeface="+mn-ea"/>
                <a:cs typeface="+mn-cs"/>
              </a:rPr>
              <a:t>Scientific</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examples:</a:t>
            </a:r>
            <a:r>
              <a:rPr lang="zh-CN" altLang="en-US" sz="1200" kern="1200" baseline="0" dirty="0" smtClean="0">
                <a:solidFill>
                  <a:schemeClr val="tx1"/>
                </a:solidFill>
                <a:effectLst/>
                <a:ea typeface="+mn-ea"/>
                <a:cs typeface="+mn-cs"/>
              </a:rPr>
              <a:t> </a:t>
            </a:r>
            <a:r>
              <a:rPr lang="en-US" sz="1200" kern="1200" dirty="0" smtClean="0">
                <a:solidFill>
                  <a:schemeClr val="tx1"/>
                </a:solidFill>
                <a:effectLst/>
                <a:ea typeface="+mn-ea"/>
                <a:cs typeface="+mn-cs"/>
              </a:rPr>
              <a:t>vaccine, electricity, atom. </a:t>
            </a:r>
          </a:p>
          <a:p>
            <a:endParaRPr lang="en-US" altLang="zh-CN" sz="1200" kern="1200" dirty="0" smtClean="0">
              <a:solidFill>
                <a:schemeClr val="tx1"/>
              </a:solidFill>
              <a:effectLst/>
              <a:ea typeface="+mn-ea"/>
              <a:cs typeface="+mn-cs"/>
            </a:endParaRPr>
          </a:p>
          <a:p>
            <a:r>
              <a:rPr lang="en-US" altLang="zh-CN" sz="1200" kern="1200" dirty="0" smtClean="0">
                <a:solidFill>
                  <a:schemeClr val="tx1"/>
                </a:solidFill>
                <a:effectLst/>
                <a:ea typeface="+mn-ea"/>
                <a:cs typeface="+mn-cs"/>
              </a:rPr>
              <a:t>Be</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creative</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and</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feel</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free</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to</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experiment!</a:t>
            </a:r>
          </a:p>
          <a:p>
            <a:endParaRPr lang="en-US" i="1" dirty="0" smtClean="0"/>
          </a:p>
          <a:p>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16</a:t>
            </a:fld>
            <a:endParaRPr lang="en-US"/>
          </a:p>
        </p:txBody>
      </p:sp>
    </p:spTree>
    <p:extLst>
      <p:ext uri="{BB962C8B-B14F-4D97-AF65-F5344CB8AC3E}">
        <p14:creationId xmlns:p14="http://schemas.microsoft.com/office/powerpoint/2010/main" val="206465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kern="1200" dirty="0" smtClean="0">
                <a:solidFill>
                  <a:schemeClr val="tx1"/>
                </a:solidFill>
                <a:effectLst/>
                <a:ea typeface="+mn-ea"/>
                <a:cs typeface="+mn-cs"/>
              </a:rPr>
              <a:t>HANDS-ON</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ACTIVITY</a:t>
            </a:r>
          </a:p>
          <a:p>
            <a:endParaRPr lang="en-US" altLang="zh-CN" sz="1200" kern="1200" baseline="0" dirty="0" smtClean="0">
              <a:solidFill>
                <a:schemeClr val="tx1"/>
              </a:solidFill>
              <a:effectLst/>
              <a:ea typeface="+mn-ea"/>
              <a:cs typeface="+mn-cs"/>
            </a:endParaRPr>
          </a:p>
          <a:p>
            <a:r>
              <a:rPr lang="en-US" altLang="zh-CN" sz="1200" kern="1200" dirty="0" smtClean="0">
                <a:solidFill>
                  <a:schemeClr val="tx1"/>
                </a:solidFill>
                <a:effectLst/>
                <a:ea typeface="+mn-ea"/>
                <a:cs typeface="+mn-cs"/>
              </a:rPr>
              <a:t>Some</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political</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examples</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are:</a:t>
            </a:r>
            <a:r>
              <a:rPr lang="zh-CN" altLang="en-US" sz="1200" kern="1200" baseline="0" dirty="0" smtClean="0">
                <a:solidFill>
                  <a:schemeClr val="tx1"/>
                </a:solidFill>
                <a:effectLst/>
                <a:ea typeface="+mn-ea"/>
                <a:cs typeface="+mn-cs"/>
              </a:rPr>
              <a:t> </a:t>
            </a:r>
            <a:r>
              <a:rPr lang="en-US" sz="1200" kern="1200" dirty="0" smtClean="0">
                <a:solidFill>
                  <a:schemeClr val="tx1"/>
                </a:solidFill>
                <a:effectLst/>
                <a:ea typeface="+mn-ea"/>
                <a:cs typeface="+mn-cs"/>
              </a:rPr>
              <a:t>fascism, socialism, nationalism, internationalism</a:t>
            </a:r>
            <a:r>
              <a:rPr lang="en-US" altLang="zh-CN" sz="1200" kern="1200" dirty="0" smtClean="0">
                <a:solidFill>
                  <a:schemeClr val="tx1"/>
                </a:solidFill>
                <a:effectLst/>
                <a:ea typeface="+mn-ea"/>
                <a:cs typeface="+mn-cs"/>
              </a:rPr>
              <a:t>.</a:t>
            </a:r>
          </a:p>
          <a:p>
            <a:r>
              <a:rPr lang="en-US" sz="1200" kern="1200" dirty="0" smtClean="0">
                <a:solidFill>
                  <a:schemeClr val="tx1"/>
                </a:solidFill>
                <a:effectLst/>
                <a:ea typeface="+mn-ea"/>
                <a:cs typeface="+mn-cs"/>
              </a:rPr>
              <a:t> </a:t>
            </a:r>
          </a:p>
          <a:p>
            <a:r>
              <a:rPr lang="en-US" altLang="zh-CN" sz="1200" kern="1200" dirty="0" smtClean="0">
                <a:solidFill>
                  <a:schemeClr val="tx1"/>
                </a:solidFill>
                <a:effectLst/>
                <a:ea typeface="+mn-ea"/>
                <a:cs typeface="+mn-cs"/>
              </a:rPr>
              <a:t>Scientific</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examples:</a:t>
            </a:r>
            <a:r>
              <a:rPr lang="zh-CN" altLang="en-US" sz="1200" kern="1200" baseline="0" dirty="0" smtClean="0">
                <a:solidFill>
                  <a:schemeClr val="tx1"/>
                </a:solidFill>
                <a:effectLst/>
                <a:ea typeface="+mn-ea"/>
                <a:cs typeface="+mn-cs"/>
              </a:rPr>
              <a:t> </a:t>
            </a:r>
            <a:r>
              <a:rPr lang="en-US" sz="1200" kern="1200" dirty="0" smtClean="0">
                <a:solidFill>
                  <a:schemeClr val="tx1"/>
                </a:solidFill>
                <a:effectLst/>
                <a:ea typeface="+mn-ea"/>
                <a:cs typeface="+mn-cs"/>
              </a:rPr>
              <a:t>vaccine, electricity, atom. </a:t>
            </a:r>
          </a:p>
          <a:p>
            <a:endParaRPr lang="en-US" altLang="zh-CN" sz="1200" kern="1200" dirty="0" smtClean="0">
              <a:solidFill>
                <a:schemeClr val="tx1"/>
              </a:solidFill>
              <a:effectLst/>
              <a:ea typeface="+mn-ea"/>
              <a:cs typeface="+mn-cs"/>
            </a:endParaRPr>
          </a:p>
          <a:p>
            <a:r>
              <a:rPr lang="en-US" altLang="zh-CN" sz="1200" kern="1200" dirty="0" smtClean="0">
                <a:solidFill>
                  <a:schemeClr val="tx1"/>
                </a:solidFill>
                <a:effectLst/>
                <a:ea typeface="+mn-ea"/>
                <a:cs typeface="+mn-cs"/>
              </a:rPr>
              <a:t>Be</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creative</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and</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feel</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free</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to</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experiment!</a:t>
            </a:r>
          </a:p>
          <a:p>
            <a:endParaRPr lang="en-US" i="1" dirty="0" smtClean="0"/>
          </a:p>
          <a:p>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17</a:t>
            </a:fld>
            <a:endParaRPr lang="en-US"/>
          </a:p>
        </p:txBody>
      </p:sp>
    </p:spTree>
    <p:extLst>
      <p:ext uri="{BB962C8B-B14F-4D97-AF65-F5344CB8AC3E}">
        <p14:creationId xmlns:p14="http://schemas.microsoft.com/office/powerpoint/2010/main" val="1735918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a typeface="+mn-ea"/>
                <a:cs typeface="+mn-cs"/>
              </a:rPr>
              <a:t>Normal search engines are very good at finding individual texts: Bookworm is good at finding and understanding categories in a lib</a:t>
            </a:r>
            <a:r>
              <a:rPr lang="en-US" altLang="zh-CN" sz="1200" kern="1200" dirty="0" smtClean="0">
                <a:solidFill>
                  <a:schemeClr val="tx1"/>
                </a:solidFill>
                <a:ea typeface="+mn-ea"/>
                <a:cs typeface="+mn-cs"/>
              </a:rPr>
              <a:t>r</a:t>
            </a:r>
            <a:r>
              <a:rPr lang="en-US" sz="1200" kern="1200" dirty="0" smtClean="0">
                <a:solidFill>
                  <a:schemeClr val="tx1"/>
                </a:solidFill>
                <a:ea typeface="+mn-ea"/>
                <a:cs typeface="+mn-cs"/>
              </a:rPr>
              <a:t>ary. </a:t>
            </a:r>
          </a:p>
          <a:p>
            <a:endParaRPr lang="en-US" sz="1200" kern="1200" dirty="0" smtClean="0">
              <a:solidFill>
                <a:schemeClr val="tx1"/>
              </a:solidFill>
              <a:ea typeface="+mn-ea"/>
              <a:cs typeface="+mn-cs"/>
            </a:endParaRPr>
          </a:p>
          <a:p>
            <a:r>
              <a:rPr lang="en-US" sz="1200" kern="1200" dirty="0" smtClean="0">
                <a:solidFill>
                  <a:schemeClr val="tx1"/>
                </a:solidFill>
                <a:ea typeface="+mn-ea"/>
                <a:cs typeface="+mn-cs"/>
              </a:rPr>
              <a:t>The simplest use case is returning usage of a word across years: the goal here is to understand something about the years through the words they use</a:t>
            </a:r>
            <a:r>
              <a:rPr lang="en-US" altLang="zh-CN" sz="1200" kern="1200" dirty="0" smtClean="0">
                <a:solidFill>
                  <a:schemeClr val="tx1"/>
                </a:solidFill>
                <a:ea typeface="+mn-ea"/>
                <a:cs typeface="+mn-cs"/>
              </a:rPr>
              <a:t>.</a:t>
            </a:r>
          </a:p>
          <a:p>
            <a:r>
              <a:rPr lang="en-US" altLang="zh-CN" sz="1200" kern="1200" dirty="0" smtClean="0">
                <a:solidFill>
                  <a:schemeClr val="tx1"/>
                </a:solidFill>
                <a:ea typeface="+mn-ea"/>
                <a:cs typeface="+mn-cs"/>
              </a:rPr>
              <a:t>The</a:t>
            </a:r>
            <a:r>
              <a:rPr lang="zh-CN" altLang="en-US" sz="1200" kern="1200" dirty="0" smtClean="0">
                <a:solidFill>
                  <a:schemeClr val="tx1"/>
                </a:solidFill>
                <a:ea typeface="+mn-ea"/>
                <a:cs typeface="+mn-cs"/>
              </a:rPr>
              <a:t> </a:t>
            </a:r>
            <a:r>
              <a:rPr lang="en-US" altLang="zh-CN" sz="1200" kern="1200" dirty="0" smtClean="0">
                <a:solidFill>
                  <a:schemeClr val="tx1"/>
                </a:solidFill>
                <a:ea typeface="+mn-ea"/>
                <a:cs typeface="+mn-cs"/>
              </a:rPr>
              <a:t>category</a:t>
            </a:r>
            <a:r>
              <a:rPr lang="zh-CN" altLang="en-US" sz="1200" kern="1200" dirty="0" smtClean="0">
                <a:solidFill>
                  <a:schemeClr val="tx1"/>
                </a:solidFill>
                <a:ea typeface="+mn-ea"/>
                <a:cs typeface="+mn-cs"/>
              </a:rPr>
              <a:t> </a:t>
            </a:r>
            <a:r>
              <a:rPr lang="en-US" altLang="zh-CN" sz="1200" kern="1200" dirty="0" smtClean="0">
                <a:solidFill>
                  <a:schemeClr val="tx1"/>
                </a:solidFill>
                <a:ea typeface="+mn-ea"/>
                <a:cs typeface="+mn-cs"/>
              </a:rPr>
              <a:t>can</a:t>
            </a:r>
            <a:r>
              <a:rPr lang="zh-CN" altLang="en-US" sz="1200" kern="1200" dirty="0" smtClean="0">
                <a:solidFill>
                  <a:schemeClr val="tx1"/>
                </a:solidFill>
                <a:ea typeface="+mn-ea"/>
                <a:cs typeface="+mn-cs"/>
              </a:rPr>
              <a:t> </a:t>
            </a:r>
            <a:r>
              <a:rPr lang="en-US" altLang="zh-CN" sz="1200" kern="1200" dirty="0" smtClean="0">
                <a:solidFill>
                  <a:schemeClr val="tx1"/>
                </a:solidFill>
                <a:ea typeface="+mn-ea"/>
                <a:cs typeface="+mn-cs"/>
              </a:rPr>
              <a:t>also</a:t>
            </a:r>
            <a:r>
              <a:rPr lang="zh-CN" altLang="en-US" sz="1200" kern="1200" dirty="0" smtClean="0">
                <a:solidFill>
                  <a:schemeClr val="tx1"/>
                </a:solidFill>
                <a:ea typeface="+mn-ea"/>
                <a:cs typeface="+mn-cs"/>
              </a:rPr>
              <a:t> </a:t>
            </a:r>
            <a:r>
              <a:rPr lang="en-US" altLang="zh-CN" sz="1200" kern="1200" dirty="0" smtClean="0">
                <a:solidFill>
                  <a:schemeClr val="tx1"/>
                </a:solidFill>
                <a:ea typeface="+mn-ea"/>
                <a:cs typeface="+mn-cs"/>
              </a:rPr>
              <a:t>be</a:t>
            </a:r>
            <a:r>
              <a:rPr lang="zh-CN" altLang="en-US" sz="1200" kern="1200" dirty="0" smtClean="0">
                <a:solidFill>
                  <a:schemeClr val="tx1"/>
                </a:solidFill>
                <a:ea typeface="+mn-ea"/>
                <a:cs typeface="+mn-cs"/>
              </a:rPr>
              <a:t> </a:t>
            </a:r>
            <a:r>
              <a:rPr lang="en-US" altLang="zh-CN" sz="1200" kern="1200" dirty="0" smtClean="0">
                <a:solidFill>
                  <a:schemeClr val="tx1"/>
                </a:solidFill>
                <a:ea typeface="+mn-ea"/>
                <a:cs typeface="+mn-cs"/>
              </a:rPr>
              <a:t>defined</a:t>
            </a:r>
            <a:r>
              <a:rPr lang="zh-CN" altLang="en-US" sz="1200" kern="1200" dirty="0" smtClean="0">
                <a:solidFill>
                  <a:schemeClr val="tx1"/>
                </a:solidFill>
                <a:ea typeface="+mn-ea"/>
                <a:cs typeface="+mn-cs"/>
              </a:rPr>
              <a:t> </a:t>
            </a:r>
            <a:r>
              <a:rPr lang="en-US" altLang="zh-CN" sz="1200" kern="1200" dirty="0" smtClean="0">
                <a:solidFill>
                  <a:schemeClr val="tx1"/>
                </a:solidFill>
                <a:ea typeface="+mn-ea"/>
                <a:cs typeface="+mn-cs"/>
              </a:rPr>
              <a:t>by</a:t>
            </a:r>
            <a:r>
              <a:rPr lang="zh-CN" altLang="en-US" sz="1200" kern="1200" dirty="0" smtClean="0">
                <a:solidFill>
                  <a:schemeClr val="tx1"/>
                </a:solidFill>
                <a:ea typeface="+mn-ea"/>
                <a:cs typeface="+mn-cs"/>
              </a:rPr>
              <a:t> </a:t>
            </a:r>
            <a:r>
              <a:rPr lang="en-US" altLang="zh-CN" sz="1200" kern="1200" dirty="0" smtClean="0">
                <a:solidFill>
                  <a:schemeClr val="tx1"/>
                </a:solidFill>
                <a:ea typeface="+mn-ea"/>
                <a:cs typeface="+mn-cs"/>
              </a:rPr>
              <a:t>ordinals</a:t>
            </a:r>
            <a:r>
              <a:rPr lang="zh-CN" altLang="en-US" sz="1200" kern="1200" dirty="0" smtClean="0">
                <a:solidFill>
                  <a:schemeClr val="tx1"/>
                </a:solidFill>
                <a:ea typeface="+mn-ea"/>
                <a:cs typeface="+mn-cs"/>
              </a:rPr>
              <a:t> </a:t>
            </a:r>
            <a:r>
              <a:rPr lang="en-US" altLang="zh-CN" sz="1200" kern="1200" dirty="0" smtClean="0">
                <a:solidFill>
                  <a:schemeClr val="tx1"/>
                </a:solidFill>
                <a:ea typeface="+mn-ea"/>
                <a:cs typeface="+mn-cs"/>
              </a:rPr>
              <a:t>instead</a:t>
            </a:r>
            <a:r>
              <a:rPr lang="zh-CN" altLang="en-US" sz="1200" kern="1200" dirty="0" smtClean="0">
                <a:solidFill>
                  <a:schemeClr val="tx1"/>
                </a:solidFill>
                <a:ea typeface="+mn-ea"/>
                <a:cs typeface="+mn-cs"/>
              </a:rPr>
              <a:t> </a:t>
            </a:r>
            <a:r>
              <a:rPr lang="en-US" altLang="zh-CN" sz="1200" kern="1200" dirty="0" smtClean="0">
                <a:solidFill>
                  <a:schemeClr val="tx1"/>
                </a:solidFill>
                <a:ea typeface="+mn-ea"/>
                <a:cs typeface="+mn-cs"/>
              </a:rPr>
              <a:t>of</a:t>
            </a:r>
            <a:r>
              <a:rPr lang="zh-CN" altLang="en-US" sz="1200" kern="1200" dirty="0" smtClean="0">
                <a:solidFill>
                  <a:schemeClr val="tx1"/>
                </a:solidFill>
                <a:ea typeface="+mn-ea"/>
                <a:cs typeface="+mn-cs"/>
              </a:rPr>
              <a:t> </a:t>
            </a:r>
            <a:r>
              <a:rPr lang="en-US" altLang="zh-CN" sz="1200" kern="1200" dirty="0" smtClean="0">
                <a:solidFill>
                  <a:schemeClr val="tx1"/>
                </a:solidFill>
                <a:ea typeface="+mn-ea"/>
                <a:cs typeface="+mn-cs"/>
              </a:rPr>
              <a:t>cardinals.</a:t>
            </a:r>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6</a:t>
            </a:fld>
            <a:endParaRPr lang="en-US"/>
          </a:p>
        </p:txBody>
      </p:sp>
    </p:spTree>
    <p:extLst>
      <p:ext uri="{BB962C8B-B14F-4D97-AF65-F5344CB8AC3E}">
        <p14:creationId xmlns:p14="http://schemas.microsoft.com/office/powerpoint/2010/main" val="172923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ea typeface="+mn-ea"/>
                <a:cs typeface="+mn-cs"/>
              </a:rPr>
              <a:t>To quantify the dynamics of language evolution, </a:t>
            </a:r>
            <a:r>
              <a:rPr lang="en-US" altLang="zh-CN" dirty="0" smtClean="0"/>
              <a:t>Aiden</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sz="1200" kern="1200" dirty="0" smtClean="0">
                <a:solidFill>
                  <a:schemeClr val="tx1"/>
                </a:solidFill>
                <a:effectLst/>
                <a:ea typeface="+mn-ea"/>
                <a:cs typeface="+mn-cs"/>
              </a:rPr>
              <a:t>studied the regularization of English verbs over </a:t>
            </a:r>
            <a:r>
              <a:rPr lang="en-US" altLang="zh-CN" sz="1200" kern="1200" dirty="0" smtClean="0">
                <a:solidFill>
                  <a:schemeClr val="tx1"/>
                </a:solidFill>
                <a:effectLst/>
                <a:ea typeface="+mn-ea"/>
                <a:cs typeface="+mn-cs"/>
              </a:rPr>
              <a:t>hundreds</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of</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years</a:t>
            </a:r>
            <a:r>
              <a:rPr lang="en-US" sz="1200" kern="1200" dirty="0" smtClean="0">
                <a:solidFill>
                  <a:schemeClr val="tx1"/>
                </a:solidFill>
                <a:effectLst/>
                <a:ea typeface="+mn-ea"/>
                <a:cs typeface="+mn-cs"/>
              </a:rPr>
              <a:t>.</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His</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group</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originally</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conducted</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a</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manual</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study</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first</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and</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published</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the</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results</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in</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Nature</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in</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2007,</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and</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then</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proceeded</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to</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study</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this</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phenomenon</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further</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using</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computational</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methods</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in</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2007.</a:t>
            </a:r>
            <a:r>
              <a:rPr lang="zh-CN" altLang="en-US" sz="1200" kern="1200" baseline="0" dirty="0" smtClean="0">
                <a:solidFill>
                  <a:schemeClr val="tx1"/>
                </a:solidFill>
                <a:effectLst/>
                <a:ea typeface="+mn-ea"/>
                <a:cs typeface="+mn-cs"/>
              </a:rPr>
              <a:t> </a:t>
            </a:r>
            <a:endParaRPr lang="en-US" altLang="zh-CN" dirty="0" smtClean="0"/>
          </a:p>
          <a:p>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They</a:t>
            </a:r>
            <a:r>
              <a:rPr lang="zh-CN" altLang="en-US" baseline="0" dirty="0" smtClean="0"/>
              <a:t> </a:t>
            </a:r>
            <a:r>
              <a:rPr lang="en-US" altLang="zh-CN" baseline="0" dirty="0" smtClean="0"/>
              <a:t>called</a:t>
            </a:r>
            <a:r>
              <a:rPr lang="zh-CN" altLang="en-US" baseline="0" dirty="0" smtClean="0"/>
              <a:t> </a:t>
            </a:r>
            <a:r>
              <a:rPr lang="en-US" altLang="zh-CN" baseline="0" dirty="0" smtClean="0"/>
              <a:t>this</a:t>
            </a:r>
            <a:r>
              <a:rPr lang="zh-CN" altLang="en-US" baseline="0" dirty="0" smtClean="0"/>
              <a:t> </a:t>
            </a:r>
            <a:r>
              <a:rPr lang="en-US" altLang="zh-CN" baseline="0" dirty="0" smtClean="0"/>
              <a:t>approach</a:t>
            </a:r>
            <a:r>
              <a:rPr lang="zh-CN" altLang="en-US" baseline="0" dirty="0" smtClean="0"/>
              <a:t> </a:t>
            </a:r>
            <a:r>
              <a:rPr lang="en-US" altLang="zh-CN" baseline="0" dirty="0" smtClean="0"/>
              <a:t>as</a:t>
            </a:r>
            <a:r>
              <a:rPr lang="zh-CN" altLang="en-US" baseline="0" dirty="0" smtClean="0"/>
              <a:t> </a:t>
            </a:r>
            <a:r>
              <a:rPr lang="en-US" altLang="zh-CN" dirty="0" err="1" smtClean="0"/>
              <a:t>Culturomics</a:t>
            </a:r>
            <a:r>
              <a:rPr lang="en-US" altLang="zh-CN" dirty="0" smtClean="0"/>
              <a:t>,</a:t>
            </a:r>
            <a:r>
              <a:rPr lang="zh-CN" altLang="en-US" dirty="0" smtClean="0"/>
              <a:t> </a:t>
            </a:r>
            <a:r>
              <a:rPr lang="en-US" altLang="zh-CN" baseline="0" dirty="0" smtClean="0"/>
              <a:t>defined</a:t>
            </a:r>
            <a:r>
              <a:rPr lang="zh-CN" altLang="en-US" baseline="0" dirty="0" smtClean="0"/>
              <a:t> </a:t>
            </a:r>
            <a:r>
              <a:rPr lang="en-US" altLang="zh-CN" baseline="0" dirty="0" smtClean="0"/>
              <a:t>as</a:t>
            </a:r>
            <a:r>
              <a:rPr lang="zh-CN" altLang="en-US" baseline="0" dirty="0" smtClean="0"/>
              <a:t> </a:t>
            </a:r>
            <a:r>
              <a:rPr lang="en-US" altLang="zh-CN" baseline="0" dirty="0" smtClean="0"/>
              <a:t>“</a:t>
            </a:r>
            <a:r>
              <a:rPr lang="en-US" sz="1200" kern="1200" dirty="0" smtClean="0">
                <a:solidFill>
                  <a:schemeClr val="tx1"/>
                </a:solidFill>
                <a:effectLst/>
                <a:ea typeface="+mn-ea"/>
                <a:cs typeface="+mn-cs"/>
              </a:rPr>
              <a:t>the application of high-throughput data collection and analysis to the study of human culture</a:t>
            </a:r>
            <a:r>
              <a:rPr lang="en-US" altLang="zh-CN" sz="1200" kern="1200" dirty="0" smtClean="0">
                <a:solidFill>
                  <a:schemeClr val="tx1"/>
                </a:solidFill>
                <a:effectLst/>
                <a:ea typeface="+mn-ea"/>
                <a:cs typeface="+mn-cs"/>
              </a:rPr>
              <a:t>”</a:t>
            </a:r>
            <a:r>
              <a:rPr lang="en-US" sz="1200" kern="1200" dirty="0" smtClean="0">
                <a:solidFill>
                  <a:schemeClr val="tx1"/>
                </a:solidFill>
                <a:effectLst/>
                <a:ea typeface="+mn-ea"/>
                <a:cs typeface="+mn-cs"/>
              </a:rPr>
              <a:t>. </a:t>
            </a:r>
            <a:endParaRPr lang="en-US" altLang="zh-CN" dirty="0" smtClean="0"/>
          </a:p>
          <a:p>
            <a:endParaRPr lang="en-US" altLang="zh-CN" dirty="0" smtClean="0"/>
          </a:p>
          <a:p>
            <a:r>
              <a:rPr lang="en-US" altLang="zh-CN" dirty="0" smtClean="0"/>
              <a:t>Link</a:t>
            </a:r>
            <a:r>
              <a:rPr lang="zh-CN" altLang="en-US" dirty="0" smtClean="0"/>
              <a:t> </a:t>
            </a:r>
            <a:r>
              <a:rPr lang="en-US" altLang="zh-CN" dirty="0" smtClean="0"/>
              <a:t>to</a:t>
            </a:r>
            <a:r>
              <a:rPr lang="zh-CN" altLang="en-US" dirty="0" smtClean="0"/>
              <a:t> </a:t>
            </a:r>
            <a:r>
              <a:rPr lang="en-US" altLang="zh-CN" dirty="0" smtClean="0"/>
              <a:t>2010</a:t>
            </a:r>
            <a:r>
              <a:rPr lang="zh-CN" altLang="en-US" dirty="0" smtClean="0"/>
              <a:t> </a:t>
            </a:r>
            <a:r>
              <a:rPr lang="en-US" altLang="zh-CN" dirty="0" smtClean="0"/>
              <a:t>Science</a:t>
            </a:r>
            <a:r>
              <a:rPr lang="zh-CN" altLang="en-US" baseline="0" dirty="0" smtClean="0"/>
              <a:t> </a:t>
            </a:r>
            <a:r>
              <a:rPr lang="en-US" altLang="zh-CN" baseline="0" dirty="0" smtClean="0"/>
              <a:t>article:</a:t>
            </a:r>
            <a:r>
              <a:rPr lang="zh-CN" altLang="en-US" baseline="0" dirty="0" smtClean="0"/>
              <a:t> </a:t>
            </a:r>
            <a:endParaRPr lang="en-US" altLang="zh-CN" baseline="0" dirty="0" smtClean="0"/>
          </a:p>
          <a:p>
            <a:r>
              <a:rPr lang="en-US" altLang="zh-CN" baseline="0" dirty="0" smtClean="0"/>
              <a:t>https://18b5b38b-a-1b47af26-s-sites.googlegroups.com/a/</a:t>
            </a:r>
            <a:r>
              <a:rPr lang="en-US" altLang="zh-CN" baseline="0" dirty="0" err="1" smtClean="0"/>
              <a:t>erez.com</a:t>
            </a:r>
            <a:r>
              <a:rPr lang="en-US" altLang="zh-CN" baseline="0" dirty="0" smtClean="0"/>
              <a:t>/</a:t>
            </a:r>
            <a:r>
              <a:rPr lang="en-US" altLang="zh-CN" baseline="0" dirty="0" err="1" smtClean="0"/>
              <a:t>erez</a:t>
            </a:r>
            <a:r>
              <a:rPr lang="en-US" altLang="zh-CN" baseline="0" dirty="0" smtClean="0"/>
              <a:t>/Science%2C%20Culturomics.pdf?attachauth=ANoY7cpiT97pZ-xej_KNWYXB03nwICXeVoHU3KO90UCPxU-Fplr180x8PMg8YjHoTiS_-4ZeYD5NP05lg1GWgPOEBUutv5xR250OI-rC6sSYri5Jgg7QmeZbUy9s2iP7YrslndaCnj7rwCIhA7GnkKEncVUCL1c9CZaJWQ-kWOswN-BtMXMytKEZErp0yiiTEvlqQ5EeO8PMcDcuGakirjDiqf6wKEkF6w%3D%3D&amp;attredirects=0</a:t>
            </a:r>
          </a:p>
          <a:p>
            <a:endParaRPr lang="en-US" baseline="0" dirty="0" smtClean="0"/>
          </a:p>
          <a:p>
            <a:r>
              <a:rPr lang="en-US" altLang="zh-CN" baseline="0" dirty="0" smtClean="0"/>
              <a:t>Link</a:t>
            </a:r>
            <a:r>
              <a:rPr lang="zh-CN" altLang="en-US" baseline="0" dirty="0" smtClean="0"/>
              <a:t> </a:t>
            </a:r>
            <a:r>
              <a:rPr lang="en-US" altLang="zh-CN" baseline="0" dirty="0" smtClean="0"/>
              <a:t>to</a:t>
            </a:r>
            <a:r>
              <a:rPr lang="zh-CN" altLang="en-US" baseline="0" dirty="0" smtClean="0"/>
              <a:t> </a:t>
            </a:r>
            <a:r>
              <a:rPr lang="en-US" altLang="zh-CN" baseline="0" dirty="0" smtClean="0"/>
              <a:t>2007</a:t>
            </a:r>
            <a:r>
              <a:rPr lang="zh-CN" altLang="en-US" baseline="0" dirty="0" smtClean="0"/>
              <a:t> </a:t>
            </a:r>
            <a:r>
              <a:rPr lang="en-US" altLang="zh-CN" baseline="0" dirty="0" smtClean="0"/>
              <a:t>Nature</a:t>
            </a:r>
            <a:r>
              <a:rPr lang="zh-CN" altLang="en-US" baseline="0" dirty="0" smtClean="0"/>
              <a:t> </a:t>
            </a:r>
            <a:r>
              <a:rPr lang="en-US" altLang="zh-CN" baseline="0" dirty="0" smtClean="0"/>
              <a:t>article:</a:t>
            </a:r>
          </a:p>
          <a:p>
            <a:r>
              <a:rPr lang="en-US" baseline="0" dirty="0" smtClean="0"/>
              <a:t>https://18b5b38b-a-1b47af26-s-sites.googlegroups.com/a/</a:t>
            </a:r>
            <a:r>
              <a:rPr lang="en-US" baseline="0" dirty="0" err="1" smtClean="0"/>
              <a:t>erez.com</a:t>
            </a:r>
            <a:r>
              <a:rPr lang="en-US" baseline="0" dirty="0" smtClean="0"/>
              <a:t>/</a:t>
            </a:r>
            <a:r>
              <a:rPr lang="en-US" baseline="0" dirty="0" err="1" smtClean="0"/>
              <a:t>erez</a:t>
            </a:r>
            <a:r>
              <a:rPr lang="en-US" baseline="0" dirty="0" smtClean="0"/>
              <a:t>/Nature%2C%20Evolution%20of%20Language?attachauth=ANoY7cowP7SwWgU7ZRqLRQAAsPPKcCSC1r1Cg1L3ADSH7pjaINLGhjKQ0XjJOfLNVzLyXh-FH9kPhEY7tEBzYN45HN6qzPeQhTb2wA-TEy0zpk7RXcfiQ4VC6ebWASvieH_39yPavf--zjIbwsneh6iF_4BaUaKs1hsJ0yFlCQ6IhhwOzoDbK26R8l_yT_3CKtyk21vDe3Vv2WE4g0CYIIZRGg-C29chxg%3D%3D&amp;attredirects=0</a:t>
            </a:r>
          </a:p>
          <a:p>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7</a:t>
            </a:fld>
            <a:endParaRPr lang="en-US"/>
          </a:p>
        </p:txBody>
      </p:sp>
    </p:spTree>
    <p:extLst>
      <p:ext uri="{BB962C8B-B14F-4D97-AF65-F5344CB8AC3E}">
        <p14:creationId xmlns:p14="http://schemas.microsoft.com/office/powerpoint/2010/main" val="1634416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Here</a:t>
            </a:r>
            <a:r>
              <a:rPr lang="zh-CN" altLang="en-US" dirty="0" smtClean="0"/>
              <a:t> </a:t>
            </a:r>
            <a:r>
              <a:rPr lang="en-US" altLang="zh-CN" dirty="0" smtClean="0"/>
              <a:t>is</a:t>
            </a:r>
            <a:r>
              <a:rPr lang="zh-CN" altLang="en-US" dirty="0" smtClean="0"/>
              <a:t> </a:t>
            </a:r>
            <a:r>
              <a:rPr lang="en-US" altLang="zh-CN" dirty="0" smtClean="0"/>
              <a:t>an</a:t>
            </a:r>
            <a:r>
              <a:rPr lang="zh-CN" altLang="en-US" dirty="0" smtClean="0"/>
              <a:t> </a:t>
            </a:r>
            <a:r>
              <a:rPr lang="en-US" altLang="zh-CN" dirty="0" smtClean="0"/>
              <a:t>example</a:t>
            </a:r>
            <a:r>
              <a:rPr lang="zh-CN" altLang="en-US" dirty="0" smtClean="0"/>
              <a:t> </a:t>
            </a:r>
            <a:r>
              <a:rPr lang="en-US" altLang="zh-CN" dirty="0" smtClean="0"/>
              <a:t>of</a:t>
            </a:r>
            <a:r>
              <a:rPr lang="zh-CN" altLang="en-US" dirty="0" smtClean="0"/>
              <a:t> </a:t>
            </a:r>
            <a:r>
              <a:rPr lang="en-US" altLang="zh-CN" dirty="0" smtClean="0"/>
              <a:t>how</a:t>
            </a:r>
            <a:r>
              <a:rPr lang="zh-CN" altLang="en-US" dirty="0" smtClean="0"/>
              <a:t> </a:t>
            </a:r>
            <a:r>
              <a:rPr lang="en-US" altLang="zh-CN" dirty="0" smtClean="0"/>
              <a:t>Bookworm</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used</a:t>
            </a:r>
            <a:r>
              <a:rPr lang="zh-CN" altLang="en-US" baseline="0" dirty="0" smtClean="0"/>
              <a:t> </a:t>
            </a:r>
            <a:r>
              <a:rPr lang="en-US" altLang="zh-CN" baseline="0" dirty="0" smtClean="0"/>
              <a:t>to</a:t>
            </a:r>
            <a:r>
              <a:rPr lang="zh-CN" altLang="en-US" baseline="0" dirty="0" smtClean="0"/>
              <a:t> </a:t>
            </a:r>
            <a:r>
              <a:rPr lang="en-US" altLang="zh-CN" baseline="0" dirty="0" smtClean="0"/>
              <a:t>compared</a:t>
            </a:r>
            <a:r>
              <a:rPr lang="zh-CN" altLang="en-US" baseline="0" dirty="0" smtClean="0"/>
              <a:t> </a:t>
            </a:r>
            <a:r>
              <a:rPr lang="en-US" altLang="zh-CN" baseline="0" dirty="0" smtClean="0"/>
              <a:t>word</a:t>
            </a:r>
            <a:r>
              <a:rPr lang="zh-CN" altLang="en-US" baseline="0" dirty="0" smtClean="0"/>
              <a:t> </a:t>
            </a:r>
            <a:r>
              <a:rPr lang="en-US" altLang="zh-CN" baseline="0" dirty="0" smtClean="0"/>
              <a:t>usage</a:t>
            </a:r>
            <a:r>
              <a:rPr lang="zh-CN" altLang="en-US" baseline="0" dirty="0" smtClean="0"/>
              <a:t> </a:t>
            </a:r>
            <a:r>
              <a:rPr lang="en-US" altLang="zh-CN" baseline="0" dirty="0" smtClean="0"/>
              <a:t>trends.</a:t>
            </a:r>
            <a:r>
              <a:rPr lang="zh-CN" altLang="en-US" baseline="0" dirty="0" smtClean="0"/>
              <a:t> </a:t>
            </a:r>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example,</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see</a:t>
            </a:r>
            <a:r>
              <a:rPr lang="zh-CN" altLang="en-US" baseline="0" dirty="0" smtClean="0"/>
              <a:t> </a:t>
            </a:r>
            <a:r>
              <a:rPr lang="en-US" altLang="zh-CN" baseline="0" dirty="0" smtClean="0"/>
              <a:t>some</a:t>
            </a:r>
            <a:r>
              <a:rPr lang="zh-CN" altLang="en-US" baseline="0" dirty="0" smtClean="0"/>
              <a:t> </a:t>
            </a:r>
            <a:r>
              <a:rPr lang="en-US" altLang="zh-CN" baseline="0" dirty="0" smtClean="0"/>
              <a:t>overall</a:t>
            </a:r>
            <a:r>
              <a:rPr lang="zh-CN" altLang="en-US" baseline="0" dirty="0" smtClean="0"/>
              <a:t> </a:t>
            </a:r>
            <a:r>
              <a:rPr lang="en-US" altLang="zh-CN" baseline="0" dirty="0" smtClean="0"/>
              <a:t>trends</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usage</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word</a:t>
            </a:r>
            <a:r>
              <a:rPr lang="zh-CN" altLang="en-US" baseline="0" dirty="0" smtClean="0"/>
              <a:t> </a:t>
            </a:r>
            <a:r>
              <a:rPr lang="en-US" altLang="zh-CN" baseline="0" dirty="0" smtClean="0"/>
              <a:t>“lady”</a:t>
            </a:r>
            <a:r>
              <a:rPr lang="zh-CN" altLang="en-US" baseline="0" dirty="0" smtClean="0"/>
              <a:t> </a:t>
            </a:r>
            <a:r>
              <a:rPr lang="en-US" altLang="zh-CN" baseline="0" dirty="0" smtClean="0"/>
              <a:t>when</a:t>
            </a:r>
            <a:r>
              <a:rPr lang="zh-CN" altLang="en-US" baseline="0" dirty="0" smtClean="0"/>
              <a:t> </a:t>
            </a:r>
            <a:r>
              <a:rPr lang="en-US" altLang="zh-CN" baseline="0" dirty="0" smtClean="0"/>
              <a:t>compared</a:t>
            </a:r>
            <a:r>
              <a:rPr lang="zh-CN" altLang="en-US" baseline="0" dirty="0" smtClean="0"/>
              <a:t> </a:t>
            </a:r>
            <a:r>
              <a:rPr lang="en-US" altLang="zh-CN" baseline="0" dirty="0" smtClean="0"/>
              <a:t>to</a:t>
            </a:r>
            <a:r>
              <a:rPr lang="zh-CN" altLang="en-US" baseline="0" dirty="0" smtClean="0"/>
              <a:t> </a:t>
            </a:r>
            <a:r>
              <a:rPr lang="en-US" altLang="zh-CN" baseline="0" dirty="0" smtClean="0"/>
              <a:t>that</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word</a:t>
            </a:r>
            <a:r>
              <a:rPr lang="zh-CN" altLang="en-US" baseline="0" dirty="0" smtClean="0"/>
              <a:t> </a:t>
            </a:r>
            <a:r>
              <a:rPr lang="en-US" altLang="zh-CN" baseline="0" dirty="0" smtClean="0"/>
              <a:t>“woman”</a:t>
            </a:r>
            <a:r>
              <a:rPr lang="zh-CN" altLang="en-US" baseline="0" dirty="0" smtClean="0"/>
              <a:t> </a:t>
            </a:r>
            <a:r>
              <a:rPr lang="en-US" altLang="zh-CN" baseline="0" dirty="0" smtClean="0"/>
              <a:t>over</a:t>
            </a:r>
            <a:r>
              <a:rPr lang="zh-CN" altLang="en-US" baseline="0" dirty="0" smtClean="0"/>
              <a:t> </a:t>
            </a:r>
            <a:r>
              <a:rPr lang="en-US" altLang="zh-CN" baseline="0" dirty="0" smtClean="0"/>
              <a:t>the</a:t>
            </a:r>
            <a:r>
              <a:rPr lang="zh-CN" altLang="en-US" baseline="0" dirty="0" smtClean="0"/>
              <a:t> </a:t>
            </a:r>
            <a:r>
              <a:rPr lang="en-US" altLang="zh-CN" baseline="0" dirty="0" smtClean="0"/>
              <a:t>years.</a:t>
            </a:r>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8</a:t>
            </a:fld>
            <a:endParaRPr lang="en-US"/>
          </a:p>
        </p:txBody>
      </p:sp>
    </p:spTree>
    <p:extLst>
      <p:ext uri="{BB962C8B-B14F-4D97-AF65-F5344CB8AC3E}">
        <p14:creationId xmlns:p14="http://schemas.microsoft.com/office/powerpoint/2010/main" val="1494022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Bookworm</a:t>
            </a:r>
            <a:r>
              <a:rPr lang="zh-CN" altLang="en-US" baseline="0" dirty="0" smtClean="0"/>
              <a:t> </a:t>
            </a:r>
            <a:r>
              <a:rPr lang="en-US" altLang="zh-CN" baseline="0" dirty="0" smtClean="0"/>
              <a:t>can</a:t>
            </a:r>
            <a:r>
              <a:rPr lang="zh-CN" altLang="en-US" baseline="0" dirty="0" smtClean="0"/>
              <a:t> </a:t>
            </a:r>
            <a:r>
              <a:rPr lang="en-US" altLang="zh-CN" baseline="0" dirty="0" smtClean="0"/>
              <a:t>also</a:t>
            </a:r>
            <a:r>
              <a:rPr lang="zh-CN" altLang="en-US" baseline="0" dirty="0" smtClean="0"/>
              <a:t> </a:t>
            </a:r>
            <a:r>
              <a:rPr lang="en-US" altLang="zh-CN" baseline="0" dirty="0" smtClean="0"/>
              <a:t>be</a:t>
            </a:r>
            <a:r>
              <a:rPr lang="zh-CN" altLang="en-US" baseline="0" dirty="0" smtClean="0"/>
              <a:t> </a:t>
            </a:r>
            <a:r>
              <a:rPr lang="en-US" altLang="zh-CN" baseline="0" dirty="0" smtClean="0"/>
              <a:t>useful</a:t>
            </a:r>
            <a:r>
              <a:rPr lang="zh-CN" altLang="en-US" baseline="0" dirty="0" smtClean="0"/>
              <a:t> </a:t>
            </a:r>
            <a:r>
              <a:rPr lang="en-US" altLang="zh-CN" baseline="0" dirty="0" smtClean="0"/>
              <a:t>in</a:t>
            </a:r>
            <a:r>
              <a:rPr lang="zh-CN" altLang="en-US" baseline="0" dirty="0" smtClean="0"/>
              <a:t> </a:t>
            </a:r>
            <a:r>
              <a:rPr lang="en-US" altLang="zh-CN" baseline="0" dirty="0" smtClean="0"/>
              <a:t>tracking</a:t>
            </a:r>
            <a:r>
              <a:rPr lang="zh-CN" altLang="en-US" baseline="0" dirty="0" smtClean="0"/>
              <a:t> </a:t>
            </a:r>
            <a:r>
              <a:rPr lang="en-US" altLang="zh-CN" baseline="0" dirty="0" smtClean="0"/>
              <a:t>words</a:t>
            </a:r>
            <a:r>
              <a:rPr lang="zh-CN" altLang="en-US" baseline="0" dirty="0" smtClean="0"/>
              <a:t> </a:t>
            </a:r>
            <a:r>
              <a:rPr lang="en-US" altLang="zh-CN" baseline="0" dirty="0" smtClean="0"/>
              <a:t>in</a:t>
            </a:r>
            <a:r>
              <a:rPr lang="zh-CN" altLang="en-US" baseline="0" dirty="0" smtClean="0"/>
              <a:t> </a:t>
            </a:r>
            <a:r>
              <a:rPr lang="en-US" altLang="zh-CN" baseline="0" dirty="0" smtClean="0"/>
              <a:t>translation</a:t>
            </a:r>
            <a:r>
              <a:rPr lang="zh-CN" altLang="en-US" baseline="0" dirty="0" smtClean="0"/>
              <a:t> </a:t>
            </a:r>
            <a:r>
              <a:rPr lang="en-US" altLang="zh-CN" baseline="0" dirty="0" smtClean="0"/>
              <a:t>across</a:t>
            </a:r>
            <a:r>
              <a:rPr lang="zh-CN" altLang="en-US" baseline="0" dirty="0" smtClean="0"/>
              <a:t> </a:t>
            </a:r>
            <a:r>
              <a:rPr lang="en-US" altLang="zh-CN" baseline="0" dirty="0" smtClean="0"/>
              <a:t>time</a:t>
            </a:r>
            <a:r>
              <a:rPr lang="zh-CN" altLang="en-US" baseline="0" dirty="0" smtClean="0"/>
              <a:t> </a:t>
            </a:r>
            <a:r>
              <a:rPr lang="en-US" altLang="zh-CN" baseline="0" dirty="0" smtClean="0"/>
              <a:t>and</a:t>
            </a:r>
            <a:r>
              <a:rPr lang="zh-CN" altLang="en-US" baseline="0" dirty="0" smtClean="0"/>
              <a:t> </a:t>
            </a:r>
            <a:r>
              <a:rPr lang="en-US" altLang="zh-CN" baseline="0" dirty="0" smtClean="0"/>
              <a:t>place.</a:t>
            </a:r>
            <a:r>
              <a:rPr lang="zh-CN" altLang="en-US" baseline="0" dirty="0" smtClean="0"/>
              <a:t> </a:t>
            </a:r>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example,</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visualize</a:t>
            </a:r>
            <a:r>
              <a:rPr lang="zh-CN" altLang="en-US" baseline="0" dirty="0" smtClean="0"/>
              <a:t> </a:t>
            </a:r>
            <a:r>
              <a:rPr lang="en-US" altLang="zh-CN" baseline="0" dirty="0" smtClean="0"/>
              <a:t>how</a:t>
            </a:r>
            <a:r>
              <a:rPr lang="zh-CN" altLang="en-US" baseline="0" dirty="0" smtClean="0"/>
              <a:t> </a:t>
            </a:r>
            <a:r>
              <a:rPr lang="en-US" altLang="zh-CN" baseline="0" dirty="0" smtClean="0"/>
              <a:t>the</a:t>
            </a:r>
            <a:r>
              <a:rPr lang="zh-CN" altLang="en-US" baseline="0" dirty="0" smtClean="0"/>
              <a:t> </a:t>
            </a:r>
            <a:r>
              <a:rPr lang="en-US" altLang="zh-CN" baseline="0" dirty="0" smtClean="0"/>
              <a:t>usage</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French</a:t>
            </a:r>
            <a:r>
              <a:rPr lang="zh-CN" altLang="en-US" baseline="0" dirty="0" smtClean="0"/>
              <a:t> </a:t>
            </a:r>
            <a:r>
              <a:rPr lang="en-US" altLang="zh-CN" baseline="0" dirty="0" smtClean="0"/>
              <a:t>word</a:t>
            </a:r>
            <a:r>
              <a:rPr lang="zh-CN" altLang="en-US" baseline="0" dirty="0" smtClean="0"/>
              <a:t> </a:t>
            </a:r>
            <a:r>
              <a:rPr lang="en-US" altLang="zh-CN" baseline="0" dirty="0" smtClean="0"/>
              <a:t>“</a:t>
            </a:r>
            <a:r>
              <a:rPr lang="en-US" sz="1200" dirty="0" err="1" smtClean="0"/>
              <a:t>liberté</a:t>
            </a:r>
            <a:r>
              <a:rPr lang="en-US" altLang="zh-CN" baseline="0" dirty="0" smtClean="0"/>
              <a:t>”</a:t>
            </a:r>
            <a:r>
              <a:rPr lang="zh-CN" altLang="en-US" baseline="0" dirty="0" smtClean="0"/>
              <a:t> </a:t>
            </a:r>
            <a:r>
              <a:rPr lang="en-US" altLang="zh-CN" baseline="0" dirty="0" smtClean="0"/>
              <a:t>and</a:t>
            </a:r>
            <a:r>
              <a:rPr lang="zh-CN" altLang="en-US" baseline="0" dirty="0" smtClean="0"/>
              <a:t> </a:t>
            </a:r>
            <a:r>
              <a:rPr lang="en-US" altLang="zh-CN" baseline="0" dirty="0" smtClean="0"/>
              <a:t>its</a:t>
            </a:r>
            <a:r>
              <a:rPr lang="zh-CN" altLang="en-US" baseline="0" dirty="0" smtClean="0"/>
              <a:t> </a:t>
            </a:r>
            <a:r>
              <a:rPr lang="en-US" altLang="zh-CN" baseline="0" dirty="0" smtClean="0"/>
              <a:t>English</a:t>
            </a:r>
            <a:r>
              <a:rPr lang="zh-CN" altLang="en-US" baseline="0" dirty="0" smtClean="0"/>
              <a:t> </a:t>
            </a:r>
            <a:r>
              <a:rPr lang="en-US" altLang="zh-CN" baseline="0" dirty="0" smtClean="0"/>
              <a:t>translation</a:t>
            </a:r>
            <a:r>
              <a:rPr lang="zh-CN" altLang="en-US" baseline="0" dirty="0" smtClean="0"/>
              <a:t> </a:t>
            </a:r>
            <a:r>
              <a:rPr lang="en-US" altLang="zh-CN" baseline="0" dirty="0" smtClean="0"/>
              <a:t>“liberty”</a:t>
            </a:r>
            <a:r>
              <a:rPr lang="zh-CN" altLang="en-US" baseline="0" dirty="0" smtClean="0"/>
              <a:t> </a:t>
            </a:r>
            <a:r>
              <a:rPr lang="en-US" altLang="zh-CN" baseline="0" dirty="0" smtClean="0"/>
              <a:t>changed</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texts</a:t>
            </a:r>
            <a:r>
              <a:rPr lang="zh-CN" altLang="en-US" baseline="0" dirty="0" smtClean="0"/>
              <a:t> </a:t>
            </a:r>
            <a:r>
              <a:rPr lang="en-US" altLang="zh-CN" baseline="0" dirty="0" smtClean="0"/>
              <a:t>of</a:t>
            </a:r>
            <a:r>
              <a:rPr lang="zh-CN" altLang="en-US" baseline="0" dirty="0" smtClean="0"/>
              <a:t> </a:t>
            </a:r>
            <a:r>
              <a:rPr lang="en-US" altLang="zh-CN" baseline="0" dirty="0" smtClean="0"/>
              <a:t>their</a:t>
            </a:r>
            <a:r>
              <a:rPr lang="zh-CN" altLang="en-US" baseline="0" dirty="0" smtClean="0"/>
              <a:t> </a:t>
            </a:r>
            <a:r>
              <a:rPr lang="en-US" altLang="zh-CN" baseline="0" dirty="0" smtClean="0"/>
              <a:t>respective</a:t>
            </a:r>
            <a:r>
              <a:rPr lang="zh-CN" altLang="en-US" baseline="0" dirty="0" smtClean="0"/>
              <a:t> </a:t>
            </a:r>
            <a:r>
              <a:rPr lang="en-US" altLang="zh-CN" baseline="0" dirty="0" smtClean="0"/>
              <a:t>languages,</a:t>
            </a:r>
            <a:r>
              <a:rPr lang="zh-CN" altLang="en-US" baseline="0" dirty="0" smtClean="0"/>
              <a:t> </a:t>
            </a:r>
            <a:r>
              <a:rPr lang="en-US" altLang="zh-CN" baseline="0" dirty="0" smtClean="0"/>
              <a:t>as</a:t>
            </a:r>
            <a:r>
              <a:rPr lang="zh-CN" altLang="en-US" baseline="0" dirty="0" smtClean="0"/>
              <a:t> </a:t>
            </a:r>
            <a:r>
              <a:rPr lang="en-US" altLang="zh-CN" baseline="0" dirty="0" smtClean="0"/>
              <a:t>well</a:t>
            </a:r>
            <a:r>
              <a:rPr lang="zh-CN" altLang="en-US" baseline="0" dirty="0" smtClean="0"/>
              <a:t> </a:t>
            </a:r>
            <a:r>
              <a:rPr lang="en-US" altLang="zh-CN" baseline="0" dirty="0" smtClean="0"/>
              <a:t>as</a:t>
            </a:r>
            <a:r>
              <a:rPr lang="zh-CN" altLang="en-US" baseline="0" dirty="0" smtClean="0"/>
              <a:t> </a:t>
            </a:r>
            <a:r>
              <a:rPr lang="en-US" altLang="zh-CN" baseline="0" dirty="0" smtClean="0"/>
              <a:t>changes</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usage</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word</a:t>
            </a:r>
            <a:r>
              <a:rPr lang="zh-CN" altLang="en-US" baseline="0" dirty="0" smtClean="0"/>
              <a:t> </a:t>
            </a:r>
            <a:r>
              <a:rPr lang="en-US" altLang="zh-CN" baseline="0" dirty="0" smtClean="0"/>
              <a:t>“liberty”</a:t>
            </a:r>
            <a:r>
              <a:rPr lang="zh-CN" altLang="en-US" baseline="0" dirty="0" smtClean="0"/>
              <a:t> </a:t>
            </a:r>
            <a:r>
              <a:rPr lang="en-US" altLang="zh-CN" baseline="0" dirty="0" smtClean="0"/>
              <a:t>in</a:t>
            </a:r>
            <a:r>
              <a:rPr lang="zh-CN" altLang="en-US" baseline="0" dirty="0" smtClean="0"/>
              <a:t> </a:t>
            </a:r>
            <a:r>
              <a:rPr lang="en-US" altLang="zh-CN" baseline="0" dirty="0" smtClean="0"/>
              <a:t>English</a:t>
            </a:r>
            <a:r>
              <a:rPr lang="zh-CN" altLang="en-US" baseline="0" dirty="0" smtClean="0"/>
              <a:t> </a:t>
            </a:r>
            <a:r>
              <a:rPr lang="en-US" altLang="zh-CN" baseline="0" dirty="0" smtClean="0"/>
              <a:t>language</a:t>
            </a:r>
            <a:r>
              <a:rPr lang="zh-CN" altLang="en-US" baseline="0" dirty="0" smtClean="0"/>
              <a:t> </a:t>
            </a:r>
            <a:r>
              <a:rPr lang="en-US" altLang="zh-CN" baseline="0" dirty="0" smtClean="0"/>
              <a:t>texts</a:t>
            </a:r>
            <a:r>
              <a:rPr lang="zh-CN" altLang="en-US" baseline="0" dirty="0" smtClean="0"/>
              <a:t> </a:t>
            </a:r>
            <a:r>
              <a:rPr lang="en-US" altLang="zh-CN" baseline="0" dirty="0" smtClean="0"/>
              <a:t>published</a:t>
            </a:r>
            <a:r>
              <a:rPr lang="zh-CN" altLang="en-US" baseline="0" dirty="0" smtClean="0"/>
              <a:t> </a:t>
            </a:r>
            <a:r>
              <a:rPr lang="en-US" altLang="zh-CN" baseline="0" dirty="0" smtClean="0"/>
              <a:t>by</a:t>
            </a:r>
            <a:r>
              <a:rPr lang="zh-CN" altLang="en-US" baseline="0" dirty="0" smtClean="0"/>
              <a:t> </a:t>
            </a:r>
            <a:r>
              <a:rPr lang="en-US" altLang="zh-CN" baseline="0" dirty="0" smtClean="0"/>
              <a:t>two</a:t>
            </a:r>
            <a:r>
              <a:rPr lang="zh-CN" altLang="en-US" baseline="0" dirty="0" smtClean="0"/>
              <a:t> </a:t>
            </a:r>
            <a:r>
              <a:rPr lang="en-US" altLang="zh-CN" baseline="0" dirty="0" smtClean="0"/>
              <a:t>different</a:t>
            </a:r>
            <a:r>
              <a:rPr lang="zh-CN" altLang="en-US" baseline="0" dirty="0" smtClean="0"/>
              <a:t> </a:t>
            </a:r>
            <a:r>
              <a:rPr lang="en-US" altLang="zh-CN" baseline="0" dirty="0" smtClean="0"/>
              <a:t>countries.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p:txBody>
      </p:sp>
      <p:sp>
        <p:nvSpPr>
          <p:cNvPr id="4" name="Slide Number Placeholder 3"/>
          <p:cNvSpPr>
            <a:spLocks noGrp="1"/>
          </p:cNvSpPr>
          <p:nvPr>
            <p:ph type="sldNum" sz="quarter" idx="10"/>
          </p:nvPr>
        </p:nvSpPr>
        <p:spPr/>
        <p:txBody>
          <a:bodyPr/>
          <a:lstStyle/>
          <a:p>
            <a:fld id="{D6E44D07-A3ED-9548-BD54-F2D5055F6B9F}" type="slidenum">
              <a:rPr lang="en-US" smtClean="0"/>
              <a:t>9</a:t>
            </a:fld>
            <a:endParaRPr lang="en-US"/>
          </a:p>
        </p:txBody>
      </p:sp>
    </p:spTree>
    <p:extLst>
      <p:ext uri="{BB962C8B-B14F-4D97-AF65-F5344CB8AC3E}">
        <p14:creationId xmlns:p14="http://schemas.microsoft.com/office/powerpoint/2010/main" val="1743970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By</a:t>
            </a:r>
            <a:r>
              <a:rPr lang="zh-CN" altLang="en-US" baseline="0" dirty="0" smtClean="0"/>
              <a:t> </a:t>
            </a:r>
            <a:r>
              <a:rPr lang="en-US" altLang="zh-CN" baseline="0" dirty="0" smtClean="0"/>
              <a:t>clicking</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cog</a:t>
            </a:r>
            <a:r>
              <a:rPr lang="zh-CN" altLang="en-US" baseline="0" dirty="0" smtClean="0"/>
              <a:t> </a:t>
            </a:r>
            <a:r>
              <a:rPr lang="en-US" altLang="zh-CN" baseline="0" dirty="0" smtClean="0"/>
              <a:t>icon</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top</a:t>
            </a:r>
            <a:r>
              <a:rPr lang="zh-CN" altLang="en-US" baseline="0" dirty="0" smtClean="0"/>
              <a:t> </a:t>
            </a:r>
            <a:r>
              <a:rPr lang="en-US" altLang="zh-CN" baseline="0" dirty="0" smtClean="0"/>
              <a:t>right</a:t>
            </a:r>
            <a:r>
              <a:rPr lang="zh-CN" altLang="en-US" baseline="0" dirty="0" smtClean="0"/>
              <a:t> </a:t>
            </a:r>
            <a:r>
              <a:rPr lang="en-US" altLang="zh-CN" baseline="0" dirty="0" smtClean="0"/>
              <a:t>corner</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page,</a:t>
            </a:r>
            <a:r>
              <a:rPr lang="zh-CN" altLang="en-US" baseline="0" dirty="0" smtClean="0"/>
              <a:t> </a:t>
            </a:r>
            <a:r>
              <a:rPr lang="en-US" altLang="zh-CN" baseline="0" dirty="0" smtClean="0"/>
              <a:t>you</a:t>
            </a:r>
            <a:r>
              <a:rPr lang="zh-CN" altLang="en-US" baseline="0" dirty="0" smtClean="0"/>
              <a:t> </a:t>
            </a:r>
            <a:r>
              <a:rPr lang="en-US" altLang="zh-CN" baseline="0" dirty="0" smtClean="0"/>
              <a:t>can</a:t>
            </a:r>
            <a:r>
              <a:rPr lang="zh-CN" altLang="en-US" baseline="0" dirty="0" smtClean="0"/>
              <a:t> </a:t>
            </a:r>
            <a:r>
              <a:rPr lang="en-US" altLang="zh-CN" baseline="0" dirty="0" smtClean="0"/>
              <a:t>also</a:t>
            </a:r>
            <a:r>
              <a:rPr lang="zh-CN" altLang="en-US" baseline="0" dirty="0" smtClean="0"/>
              <a:t> </a:t>
            </a:r>
            <a:r>
              <a:rPr lang="en-US" altLang="zh-CN" baseline="0" dirty="0" smtClean="0"/>
              <a:t>fine-tune</a:t>
            </a:r>
            <a:r>
              <a:rPr lang="zh-CN" altLang="en-US" baseline="0" dirty="0" smtClean="0"/>
              <a:t> </a:t>
            </a:r>
            <a:r>
              <a:rPr lang="en-US" altLang="zh-CN" baseline="0" dirty="0" smtClean="0"/>
              <a:t>your</a:t>
            </a:r>
            <a:r>
              <a:rPr lang="zh-CN" altLang="en-US" baseline="0" dirty="0" smtClean="0"/>
              <a:t> </a:t>
            </a:r>
            <a:r>
              <a:rPr lang="en-US" altLang="zh-CN" baseline="0" dirty="0" smtClean="0"/>
              <a:t>results</a:t>
            </a:r>
            <a:r>
              <a:rPr lang="zh-CN" altLang="en-US" baseline="0" dirty="0" smtClean="0"/>
              <a:t> </a:t>
            </a:r>
            <a:r>
              <a:rPr lang="en-US" altLang="zh-CN" baseline="0" dirty="0" smtClean="0"/>
              <a:t>by</a:t>
            </a:r>
            <a:r>
              <a:rPr lang="zh-CN" altLang="en-US" baseline="0" dirty="0" smtClean="0"/>
              <a:t> </a:t>
            </a:r>
            <a:r>
              <a:rPr lang="en-US" altLang="zh-CN" baseline="0" dirty="0" smtClean="0"/>
              <a:t>controlling</a:t>
            </a:r>
            <a:r>
              <a:rPr lang="zh-CN" altLang="en-US" baseline="0" dirty="0" smtClean="0"/>
              <a:t> </a:t>
            </a:r>
            <a:r>
              <a:rPr lang="en-US" altLang="zh-CN" baseline="0" dirty="0" smtClean="0"/>
              <a:t>the</a:t>
            </a:r>
            <a:r>
              <a:rPr lang="zh-CN" altLang="en-US" baseline="0" dirty="0" smtClean="0"/>
              <a:t> </a:t>
            </a:r>
            <a:r>
              <a:rPr lang="en-US" altLang="zh-CN" baseline="0" dirty="0" smtClean="0"/>
              <a:t>time</a:t>
            </a:r>
            <a:r>
              <a:rPr lang="zh-CN" altLang="en-US" baseline="0" dirty="0" smtClean="0"/>
              <a:t> </a:t>
            </a:r>
            <a:r>
              <a:rPr lang="en-US" altLang="zh-CN" baseline="0" dirty="0" smtClean="0"/>
              <a:t>period,</a:t>
            </a:r>
            <a:r>
              <a:rPr lang="zh-CN" altLang="en-US" baseline="0" dirty="0" smtClean="0"/>
              <a:t> </a:t>
            </a:r>
            <a:r>
              <a:rPr lang="en-US" altLang="zh-CN" baseline="0" dirty="0" smtClean="0"/>
              <a:t>changing</a:t>
            </a:r>
            <a:r>
              <a:rPr lang="zh-CN" altLang="en-US" baseline="0" dirty="0" smtClean="0"/>
              <a:t> </a:t>
            </a:r>
            <a:r>
              <a:rPr lang="en-US" altLang="zh-CN" baseline="0" dirty="0" smtClean="0"/>
              <a:t>metrics,</a:t>
            </a:r>
            <a:r>
              <a:rPr lang="zh-CN" altLang="en-US" baseline="0" dirty="0" smtClean="0"/>
              <a:t> </a:t>
            </a:r>
            <a:r>
              <a:rPr lang="en-US" altLang="zh-CN" baseline="0" dirty="0" smtClean="0"/>
              <a:t>switching</a:t>
            </a:r>
            <a:r>
              <a:rPr lang="zh-CN" altLang="en-US" baseline="0" dirty="0" smtClean="0"/>
              <a:t> </a:t>
            </a:r>
            <a:r>
              <a:rPr lang="en-US" altLang="zh-CN" baseline="0" dirty="0" smtClean="0"/>
              <a:t>between</a:t>
            </a:r>
            <a:r>
              <a:rPr lang="zh-CN" altLang="en-US" baseline="0" dirty="0" smtClean="0"/>
              <a:t> </a:t>
            </a:r>
            <a:r>
              <a:rPr lang="en-US" altLang="zh-CN" baseline="0" dirty="0" smtClean="0"/>
              <a:t>case-sensitive</a:t>
            </a:r>
            <a:r>
              <a:rPr lang="zh-CN" altLang="en-US" baseline="0" dirty="0" smtClean="0"/>
              <a:t> </a:t>
            </a:r>
            <a:r>
              <a:rPr lang="en-US" altLang="zh-CN" baseline="0" dirty="0" smtClean="0"/>
              <a:t>and</a:t>
            </a:r>
            <a:r>
              <a:rPr lang="zh-CN" altLang="en-US" baseline="0" dirty="0" smtClean="0"/>
              <a:t> </a:t>
            </a:r>
            <a:r>
              <a:rPr lang="en-US" altLang="zh-CN" baseline="0" dirty="0" smtClean="0"/>
              <a:t>case-insensitive,</a:t>
            </a:r>
            <a:r>
              <a:rPr lang="zh-CN" altLang="en-US" baseline="0" dirty="0" smtClean="0"/>
              <a:t> </a:t>
            </a:r>
            <a:r>
              <a:rPr lang="en-US" altLang="zh-CN" baseline="0" dirty="0" smtClean="0"/>
              <a:t>and</a:t>
            </a:r>
            <a:r>
              <a:rPr lang="zh-CN" altLang="en-US" baseline="0" dirty="0" smtClean="0"/>
              <a:t> </a:t>
            </a:r>
            <a:r>
              <a:rPr lang="en-US" altLang="zh-CN" baseline="0" dirty="0" smtClean="0"/>
              <a:t>smoothing</a:t>
            </a:r>
            <a:r>
              <a:rPr lang="zh-CN" altLang="en-US" baseline="0" dirty="0" smtClean="0"/>
              <a:t> </a:t>
            </a:r>
            <a:r>
              <a:rPr lang="en-US" altLang="zh-CN" baseline="0" dirty="0" smtClean="0"/>
              <a:t>with</a:t>
            </a:r>
            <a:r>
              <a:rPr lang="zh-CN" altLang="en-US" baseline="0" dirty="0" smtClean="0"/>
              <a:t> </a:t>
            </a:r>
            <a:r>
              <a:rPr lang="en-US" altLang="zh-CN" baseline="0" dirty="0" smtClean="0"/>
              <a:t>different</a:t>
            </a:r>
            <a:r>
              <a:rPr lang="zh-CN" altLang="en-US" baseline="0" dirty="0" smtClean="0"/>
              <a:t> </a:t>
            </a:r>
            <a:r>
              <a:rPr lang="en-US" altLang="zh-CN" baseline="0" dirty="0" smtClean="0"/>
              <a:t>parameter</a:t>
            </a:r>
            <a:r>
              <a:rPr lang="zh-CN" altLang="en-US" baseline="0" dirty="0" smtClean="0"/>
              <a:t> </a:t>
            </a:r>
            <a:r>
              <a:rPr lang="en-US" altLang="zh-CN" baseline="0" dirty="0" smtClean="0"/>
              <a:t>settings.</a:t>
            </a:r>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12</a:t>
            </a:fld>
            <a:endParaRPr lang="en-US"/>
          </a:p>
        </p:txBody>
      </p:sp>
    </p:spTree>
    <p:extLst>
      <p:ext uri="{BB962C8B-B14F-4D97-AF65-F5344CB8AC3E}">
        <p14:creationId xmlns:p14="http://schemas.microsoft.com/office/powerpoint/2010/main" val="1899835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dirty="0" smtClean="0"/>
              <a:t>When</a:t>
            </a:r>
            <a:r>
              <a:rPr lang="zh-CN" altLang="en-US" baseline="0" dirty="0" smtClean="0"/>
              <a:t> </a:t>
            </a:r>
            <a:r>
              <a:rPr lang="en-US" altLang="zh-CN" baseline="0" dirty="0" smtClean="0"/>
              <a:t>you</a:t>
            </a:r>
            <a:r>
              <a:rPr lang="zh-CN" altLang="en-US" baseline="0" dirty="0" smtClean="0"/>
              <a:t> </a:t>
            </a:r>
            <a:r>
              <a:rPr lang="en-US" altLang="zh-CN" baseline="0" dirty="0" smtClean="0"/>
              <a:t>point</a:t>
            </a:r>
            <a:r>
              <a:rPr lang="zh-CN" altLang="en-US" baseline="0" dirty="0" smtClean="0"/>
              <a:t> </a:t>
            </a:r>
            <a:r>
              <a:rPr lang="en-US" altLang="zh-CN" baseline="0" dirty="0" smtClean="0"/>
              <a:t>your</a:t>
            </a:r>
            <a:r>
              <a:rPr lang="zh-CN" altLang="en-US" baseline="0" dirty="0" smtClean="0"/>
              <a:t> </a:t>
            </a:r>
            <a:r>
              <a:rPr lang="en-US" altLang="zh-CN" baseline="0" dirty="0" smtClean="0"/>
              <a:t>cursor</a:t>
            </a:r>
            <a:r>
              <a:rPr lang="zh-CN" altLang="en-US" baseline="0" dirty="0" smtClean="0"/>
              <a:t> </a:t>
            </a:r>
            <a:r>
              <a:rPr lang="en-US" altLang="zh-CN" baseline="0" dirty="0" smtClean="0"/>
              <a:t>to</a:t>
            </a:r>
            <a:r>
              <a:rPr lang="zh-CN" altLang="en-US" baseline="0" dirty="0" smtClean="0"/>
              <a:t> </a:t>
            </a:r>
            <a:r>
              <a:rPr lang="en-US" altLang="zh-CN" baseline="0" dirty="0" smtClean="0"/>
              <a:t>a</a:t>
            </a:r>
            <a:r>
              <a:rPr lang="zh-CN" altLang="en-US" baseline="0" dirty="0" smtClean="0"/>
              <a:t> </a:t>
            </a:r>
            <a:r>
              <a:rPr lang="en-US" altLang="zh-CN" baseline="0" dirty="0" smtClean="0"/>
              <a:t>specific</a:t>
            </a:r>
            <a:r>
              <a:rPr lang="zh-CN" altLang="en-US" baseline="0" dirty="0" smtClean="0"/>
              <a:t> </a:t>
            </a:r>
            <a:r>
              <a:rPr lang="en-US" altLang="zh-CN" baseline="0" dirty="0" smtClean="0"/>
              <a:t>spot</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curve,</a:t>
            </a:r>
            <a:r>
              <a:rPr lang="zh-CN" altLang="en-US" baseline="0" dirty="0" smtClean="0"/>
              <a:t> </a:t>
            </a:r>
            <a:r>
              <a:rPr lang="en-US" altLang="zh-CN" baseline="0" dirty="0" smtClean="0"/>
              <a:t>a</a:t>
            </a:r>
            <a:r>
              <a:rPr lang="zh-CN" altLang="en-US" baseline="0" dirty="0" smtClean="0"/>
              <a:t> </a:t>
            </a:r>
            <a:r>
              <a:rPr lang="en-US" altLang="zh-CN" baseline="0" dirty="0" smtClean="0"/>
              <a:t>window</a:t>
            </a:r>
            <a:r>
              <a:rPr lang="zh-CN" altLang="en-US" baseline="0" dirty="0" smtClean="0"/>
              <a:t> </a:t>
            </a:r>
            <a:r>
              <a:rPr lang="en-US" altLang="zh-CN" baseline="0" dirty="0" smtClean="0"/>
              <a:t>will</a:t>
            </a:r>
            <a:r>
              <a:rPr lang="zh-CN" altLang="en-US" baseline="0" dirty="0" smtClean="0"/>
              <a:t> </a:t>
            </a:r>
            <a:r>
              <a:rPr lang="en-US" altLang="zh-CN" baseline="0" dirty="0" smtClean="0"/>
              <a:t>display</a:t>
            </a:r>
            <a:r>
              <a:rPr lang="zh-CN" altLang="en-US" baseline="0" dirty="0" smtClean="0"/>
              <a:t> </a:t>
            </a:r>
            <a:r>
              <a:rPr lang="en-US" altLang="zh-CN" baseline="0" dirty="0" smtClean="0"/>
              <a:t>the</a:t>
            </a:r>
            <a:r>
              <a:rPr lang="zh-CN" altLang="en-US" baseline="0" dirty="0" smtClean="0"/>
              <a:t> </a:t>
            </a:r>
            <a:r>
              <a:rPr lang="en-US" altLang="zh-CN" baseline="0" dirty="0" smtClean="0"/>
              <a:t>option</a:t>
            </a:r>
            <a:r>
              <a:rPr lang="zh-CN" altLang="en-US" baseline="0" dirty="0" smtClean="0"/>
              <a:t> </a:t>
            </a:r>
            <a:r>
              <a:rPr lang="en-US" altLang="zh-CN" baseline="0" dirty="0" smtClean="0"/>
              <a:t>“click</a:t>
            </a:r>
            <a:r>
              <a:rPr lang="zh-CN" altLang="en-US" baseline="0" dirty="0" smtClean="0"/>
              <a:t> </a:t>
            </a:r>
            <a:r>
              <a:rPr lang="en-US" altLang="zh-CN" baseline="0" dirty="0" smtClean="0"/>
              <a:t>for</a:t>
            </a:r>
            <a:r>
              <a:rPr lang="zh-CN" altLang="en-US" baseline="0" dirty="0" smtClean="0"/>
              <a:t> </a:t>
            </a:r>
            <a:r>
              <a:rPr lang="en-US" altLang="zh-CN" baseline="0" dirty="0" smtClean="0"/>
              <a:t>texts”.</a:t>
            </a:r>
            <a:r>
              <a:rPr lang="zh-CN" altLang="en-US" baseline="0" dirty="0" smtClean="0"/>
              <a:t> </a:t>
            </a:r>
            <a:r>
              <a:rPr lang="en-US" altLang="zh-CN" sz="1200" kern="1200" baseline="0" dirty="0" smtClean="0">
                <a:solidFill>
                  <a:schemeClr val="tx1"/>
                </a:solidFill>
                <a:effectLst/>
                <a:ea typeface="+mn-ea"/>
                <a:cs typeface="+mn-cs"/>
              </a:rPr>
              <a:t>C</a:t>
            </a:r>
            <a:r>
              <a:rPr lang="en-US" sz="1200" kern="1200" dirty="0" smtClean="0">
                <a:solidFill>
                  <a:schemeClr val="tx1"/>
                </a:solidFill>
                <a:effectLst/>
                <a:ea typeface="+mn-ea"/>
                <a:cs typeface="+mn-cs"/>
              </a:rPr>
              <a:t>lick to be directed to </a:t>
            </a:r>
            <a:r>
              <a:rPr lang="en-US" altLang="zh-CN" sz="1200" kern="1200" dirty="0" smtClean="0">
                <a:solidFill>
                  <a:schemeClr val="tx1"/>
                </a:solidFill>
                <a:effectLst/>
                <a:ea typeface="+mn-ea"/>
                <a:cs typeface="+mn-cs"/>
              </a:rPr>
              <a:t>a</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specific</a:t>
            </a:r>
            <a:r>
              <a:rPr lang="en-US" sz="1200" kern="1200" dirty="0" smtClean="0">
                <a:solidFill>
                  <a:schemeClr val="tx1"/>
                </a:solidFill>
                <a:effectLst/>
                <a:ea typeface="+mn-ea"/>
                <a:cs typeface="+mn-cs"/>
              </a:rPr>
              <a:t> volume in the </a:t>
            </a:r>
            <a:r>
              <a:rPr lang="en-US" sz="1200" kern="1200" dirty="0" err="1" smtClean="0">
                <a:solidFill>
                  <a:schemeClr val="tx1"/>
                </a:solidFill>
                <a:effectLst/>
                <a:ea typeface="+mn-ea"/>
                <a:cs typeface="+mn-cs"/>
              </a:rPr>
              <a:t>HathiTrust</a:t>
            </a:r>
            <a:r>
              <a:rPr lang="en-US" sz="1200" kern="1200" dirty="0" smtClean="0">
                <a:solidFill>
                  <a:schemeClr val="tx1"/>
                </a:solidFill>
                <a:effectLst/>
                <a:ea typeface="+mn-ea"/>
                <a:cs typeface="+mn-cs"/>
              </a:rPr>
              <a:t> Digital Library.</a:t>
            </a:r>
            <a:endParaRPr lang="en-US" sz="1200"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fld id="{D6E44D07-A3ED-9548-BD54-F2D5055F6B9F}" type="slidenum">
              <a:rPr lang="en-US" smtClean="0"/>
              <a:t>13</a:t>
            </a:fld>
            <a:endParaRPr lang="en-US"/>
          </a:p>
        </p:txBody>
      </p:sp>
    </p:spTree>
    <p:extLst>
      <p:ext uri="{BB962C8B-B14F-4D97-AF65-F5344CB8AC3E}">
        <p14:creationId xmlns:p14="http://schemas.microsoft.com/office/powerpoint/2010/main" val="1855034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kern="1200" dirty="0" smtClean="0">
                <a:solidFill>
                  <a:schemeClr val="tx1"/>
                </a:solidFill>
                <a:effectLst/>
                <a:ea typeface="+mn-ea"/>
                <a:cs typeface="+mn-cs"/>
              </a:rPr>
              <a:t>HANDS-ON</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ACTIVITY</a:t>
            </a:r>
          </a:p>
          <a:p>
            <a:endParaRPr lang="en-US" altLang="zh-CN" sz="1200" kern="1200" baseline="0" dirty="0" smtClean="0">
              <a:solidFill>
                <a:schemeClr val="tx1"/>
              </a:solidFill>
              <a:effectLst/>
              <a:ea typeface="+mn-ea"/>
              <a:cs typeface="+mn-cs"/>
            </a:endParaRPr>
          </a:p>
          <a:p>
            <a:r>
              <a:rPr lang="en-US" altLang="zh-CN" sz="1200" kern="1200" dirty="0" smtClean="0">
                <a:solidFill>
                  <a:schemeClr val="tx1"/>
                </a:solidFill>
                <a:effectLst/>
                <a:ea typeface="+mn-ea"/>
                <a:cs typeface="+mn-cs"/>
              </a:rPr>
              <a:t>Some</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political</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examples</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are:</a:t>
            </a:r>
            <a:r>
              <a:rPr lang="zh-CN" altLang="en-US" sz="1200" kern="1200" baseline="0" dirty="0" smtClean="0">
                <a:solidFill>
                  <a:schemeClr val="tx1"/>
                </a:solidFill>
                <a:effectLst/>
                <a:ea typeface="+mn-ea"/>
                <a:cs typeface="+mn-cs"/>
              </a:rPr>
              <a:t> </a:t>
            </a:r>
            <a:r>
              <a:rPr lang="en-US" sz="1200" kern="1200" dirty="0" smtClean="0">
                <a:solidFill>
                  <a:schemeClr val="tx1"/>
                </a:solidFill>
                <a:effectLst/>
                <a:ea typeface="+mn-ea"/>
                <a:cs typeface="+mn-cs"/>
              </a:rPr>
              <a:t>fascism, socialism, nationalism, internationalism</a:t>
            </a:r>
            <a:r>
              <a:rPr lang="en-US" altLang="zh-CN" sz="1200" kern="1200" dirty="0" smtClean="0">
                <a:solidFill>
                  <a:schemeClr val="tx1"/>
                </a:solidFill>
                <a:effectLst/>
                <a:ea typeface="+mn-ea"/>
                <a:cs typeface="+mn-cs"/>
              </a:rPr>
              <a:t>.</a:t>
            </a:r>
          </a:p>
          <a:p>
            <a:r>
              <a:rPr lang="en-US" sz="1200" kern="1200" dirty="0" smtClean="0">
                <a:solidFill>
                  <a:schemeClr val="tx1"/>
                </a:solidFill>
                <a:effectLst/>
                <a:ea typeface="+mn-ea"/>
                <a:cs typeface="+mn-cs"/>
              </a:rPr>
              <a:t> </a:t>
            </a:r>
          </a:p>
          <a:p>
            <a:r>
              <a:rPr lang="en-US" altLang="zh-CN" sz="1200" kern="1200" dirty="0" smtClean="0">
                <a:solidFill>
                  <a:schemeClr val="tx1"/>
                </a:solidFill>
                <a:effectLst/>
                <a:ea typeface="+mn-ea"/>
                <a:cs typeface="+mn-cs"/>
              </a:rPr>
              <a:t>Scientific</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examples:</a:t>
            </a:r>
            <a:r>
              <a:rPr lang="zh-CN" altLang="en-US" sz="1200" kern="1200" baseline="0" dirty="0" smtClean="0">
                <a:solidFill>
                  <a:schemeClr val="tx1"/>
                </a:solidFill>
                <a:effectLst/>
                <a:ea typeface="+mn-ea"/>
                <a:cs typeface="+mn-cs"/>
              </a:rPr>
              <a:t> </a:t>
            </a:r>
            <a:r>
              <a:rPr lang="en-US" sz="1200" kern="1200" dirty="0" smtClean="0">
                <a:solidFill>
                  <a:schemeClr val="tx1"/>
                </a:solidFill>
                <a:effectLst/>
                <a:ea typeface="+mn-ea"/>
                <a:cs typeface="+mn-cs"/>
              </a:rPr>
              <a:t>vaccine, electricity, atom. </a:t>
            </a:r>
          </a:p>
          <a:p>
            <a:endParaRPr lang="en-US" altLang="zh-CN" sz="1200" kern="1200" dirty="0" smtClean="0">
              <a:solidFill>
                <a:schemeClr val="tx1"/>
              </a:solidFill>
              <a:effectLst/>
              <a:ea typeface="+mn-ea"/>
              <a:cs typeface="+mn-cs"/>
            </a:endParaRPr>
          </a:p>
          <a:p>
            <a:r>
              <a:rPr lang="en-US" altLang="zh-CN" sz="1200" kern="1200" dirty="0" smtClean="0">
                <a:solidFill>
                  <a:schemeClr val="tx1"/>
                </a:solidFill>
                <a:effectLst/>
                <a:ea typeface="+mn-ea"/>
                <a:cs typeface="+mn-cs"/>
              </a:rPr>
              <a:t>Be</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creative</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and</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feel</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free</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to</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experiment!</a:t>
            </a:r>
          </a:p>
          <a:p>
            <a:endParaRPr lang="en-US" i="1" dirty="0" smtClean="0"/>
          </a:p>
          <a:p>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14</a:t>
            </a:fld>
            <a:endParaRPr lang="en-US"/>
          </a:p>
        </p:txBody>
      </p:sp>
    </p:spTree>
    <p:extLst>
      <p:ext uri="{BB962C8B-B14F-4D97-AF65-F5344CB8AC3E}">
        <p14:creationId xmlns:p14="http://schemas.microsoft.com/office/powerpoint/2010/main" val="104313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kern="1200" dirty="0" smtClean="0">
                <a:solidFill>
                  <a:schemeClr val="tx1"/>
                </a:solidFill>
                <a:effectLst/>
                <a:ea typeface="+mn-ea"/>
                <a:cs typeface="+mn-cs"/>
              </a:rPr>
              <a:t>HANDS-ON</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ACTIVITY</a:t>
            </a:r>
          </a:p>
          <a:p>
            <a:endParaRPr lang="en-US" altLang="zh-CN" sz="1200" kern="1200" baseline="0" dirty="0" smtClean="0">
              <a:solidFill>
                <a:schemeClr val="tx1"/>
              </a:solidFill>
              <a:effectLst/>
              <a:ea typeface="+mn-ea"/>
              <a:cs typeface="+mn-cs"/>
            </a:endParaRPr>
          </a:p>
          <a:p>
            <a:r>
              <a:rPr lang="en-US" altLang="zh-CN" sz="1200" kern="1200" dirty="0" smtClean="0">
                <a:solidFill>
                  <a:schemeClr val="tx1"/>
                </a:solidFill>
                <a:effectLst/>
                <a:ea typeface="+mn-ea"/>
                <a:cs typeface="+mn-cs"/>
              </a:rPr>
              <a:t>Some</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political</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examples</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are:</a:t>
            </a:r>
            <a:r>
              <a:rPr lang="zh-CN" altLang="en-US" sz="1200" kern="1200" baseline="0" dirty="0" smtClean="0">
                <a:solidFill>
                  <a:schemeClr val="tx1"/>
                </a:solidFill>
                <a:effectLst/>
                <a:ea typeface="+mn-ea"/>
                <a:cs typeface="+mn-cs"/>
              </a:rPr>
              <a:t> </a:t>
            </a:r>
            <a:r>
              <a:rPr lang="en-US" sz="1200" kern="1200" dirty="0" smtClean="0">
                <a:solidFill>
                  <a:schemeClr val="tx1"/>
                </a:solidFill>
                <a:effectLst/>
                <a:ea typeface="+mn-ea"/>
                <a:cs typeface="+mn-cs"/>
              </a:rPr>
              <a:t>fascism, socialism, nationalism, internationalism</a:t>
            </a:r>
            <a:r>
              <a:rPr lang="en-US" altLang="zh-CN" sz="1200" kern="1200" dirty="0" smtClean="0">
                <a:solidFill>
                  <a:schemeClr val="tx1"/>
                </a:solidFill>
                <a:effectLst/>
                <a:ea typeface="+mn-ea"/>
                <a:cs typeface="+mn-cs"/>
              </a:rPr>
              <a:t>.</a:t>
            </a:r>
          </a:p>
          <a:p>
            <a:r>
              <a:rPr lang="en-US" sz="1200" kern="1200" dirty="0" smtClean="0">
                <a:solidFill>
                  <a:schemeClr val="tx1"/>
                </a:solidFill>
                <a:effectLst/>
                <a:ea typeface="+mn-ea"/>
                <a:cs typeface="+mn-cs"/>
              </a:rPr>
              <a:t> </a:t>
            </a:r>
          </a:p>
          <a:p>
            <a:r>
              <a:rPr lang="en-US" altLang="zh-CN" sz="1200" kern="1200" dirty="0" smtClean="0">
                <a:solidFill>
                  <a:schemeClr val="tx1"/>
                </a:solidFill>
                <a:effectLst/>
                <a:ea typeface="+mn-ea"/>
                <a:cs typeface="+mn-cs"/>
              </a:rPr>
              <a:t>Scientific</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examples:</a:t>
            </a:r>
            <a:r>
              <a:rPr lang="zh-CN" altLang="en-US" sz="1200" kern="1200" baseline="0" dirty="0" smtClean="0">
                <a:solidFill>
                  <a:schemeClr val="tx1"/>
                </a:solidFill>
                <a:effectLst/>
                <a:ea typeface="+mn-ea"/>
                <a:cs typeface="+mn-cs"/>
              </a:rPr>
              <a:t> </a:t>
            </a:r>
            <a:r>
              <a:rPr lang="en-US" sz="1200" kern="1200" dirty="0" smtClean="0">
                <a:solidFill>
                  <a:schemeClr val="tx1"/>
                </a:solidFill>
                <a:effectLst/>
                <a:ea typeface="+mn-ea"/>
                <a:cs typeface="+mn-cs"/>
              </a:rPr>
              <a:t>vaccine, electricity, atom. </a:t>
            </a:r>
          </a:p>
          <a:p>
            <a:endParaRPr lang="en-US" altLang="zh-CN" sz="1200" kern="1200" dirty="0" smtClean="0">
              <a:solidFill>
                <a:schemeClr val="tx1"/>
              </a:solidFill>
              <a:effectLst/>
              <a:ea typeface="+mn-ea"/>
              <a:cs typeface="+mn-cs"/>
            </a:endParaRPr>
          </a:p>
          <a:p>
            <a:r>
              <a:rPr lang="en-US" altLang="zh-CN" sz="1200" kern="1200" dirty="0" smtClean="0">
                <a:solidFill>
                  <a:schemeClr val="tx1"/>
                </a:solidFill>
                <a:effectLst/>
                <a:ea typeface="+mn-ea"/>
                <a:cs typeface="+mn-cs"/>
              </a:rPr>
              <a:t>Be</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creative</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and</a:t>
            </a:r>
            <a:r>
              <a:rPr lang="zh-CN" altLang="en-US" sz="1200" kern="1200" dirty="0" smtClean="0">
                <a:solidFill>
                  <a:schemeClr val="tx1"/>
                </a:solidFill>
                <a:effectLst/>
                <a:ea typeface="+mn-ea"/>
                <a:cs typeface="+mn-cs"/>
              </a:rPr>
              <a:t> </a:t>
            </a:r>
            <a:r>
              <a:rPr lang="en-US" altLang="zh-CN" sz="1200" kern="1200" dirty="0" smtClean="0">
                <a:solidFill>
                  <a:schemeClr val="tx1"/>
                </a:solidFill>
                <a:effectLst/>
                <a:ea typeface="+mn-ea"/>
                <a:cs typeface="+mn-cs"/>
              </a:rPr>
              <a:t>feel</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free</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to</a:t>
            </a:r>
            <a:r>
              <a:rPr lang="zh-CN" altLang="en-US" sz="1200" kern="1200" baseline="0" dirty="0" smtClean="0">
                <a:solidFill>
                  <a:schemeClr val="tx1"/>
                </a:solidFill>
                <a:effectLst/>
                <a:ea typeface="+mn-ea"/>
                <a:cs typeface="+mn-cs"/>
              </a:rPr>
              <a:t> </a:t>
            </a:r>
            <a:r>
              <a:rPr lang="en-US" altLang="zh-CN" sz="1200" kern="1200" baseline="0" dirty="0" smtClean="0">
                <a:solidFill>
                  <a:schemeClr val="tx1"/>
                </a:solidFill>
                <a:effectLst/>
                <a:ea typeface="+mn-ea"/>
                <a:cs typeface="+mn-cs"/>
              </a:rPr>
              <a:t>experiment!</a:t>
            </a:r>
          </a:p>
          <a:p>
            <a:endParaRPr lang="en-US" i="1" dirty="0" smtClean="0"/>
          </a:p>
          <a:p>
            <a:endParaRPr lang="en-US" dirty="0"/>
          </a:p>
        </p:txBody>
      </p:sp>
      <p:sp>
        <p:nvSpPr>
          <p:cNvPr id="4" name="Slide Number Placeholder 3"/>
          <p:cNvSpPr>
            <a:spLocks noGrp="1"/>
          </p:cNvSpPr>
          <p:nvPr>
            <p:ph type="sldNum" sz="quarter" idx="10"/>
          </p:nvPr>
        </p:nvSpPr>
        <p:spPr/>
        <p:txBody>
          <a:bodyPr/>
          <a:lstStyle/>
          <a:p>
            <a:fld id="{D6E44D07-A3ED-9548-BD54-F2D5055F6B9F}" type="slidenum">
              <a:rPr lang="en-US" smtClean="0"/>
              <a:t>15</a:t>
            </a:fld>
            <a:endParaRPr lang="en-US"/>
          </a:p>
        </p:txBody>
      </p:sp>
    </p:spTree>
    <p:extLst>
      <p:ext uri="{BB962C8B-B14F-4D97-AF65-F5344CB8AC3E}">
        <p14:creationId xmlns:p14="http://schemas.microsoft.com/office/powerpoint/2010/main" val="633367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8" name="Date Placeholder 3"/>
          <p:cNvSpPr>
            <a:spLocks noGrp="1"/>
          </p:cNvSpPr>
          <p:nvPr>
            <p:ph type="dt" sz="half" idx="2"/>
          </p:nvPr>
        </p:nvSpPr>
        <p:spPr>
          <a:xfrm>
            <a:off x="838718" y="6177399"/>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fld id="{0B0EE6DB-7329-7643-AE18-F37A907FEF1E}" type="datetimeFigureOut">
              <a:rPr lang="en-US" smtClean="0"/>
              <a:t>11/29/2016</a:t>
            </a:fld>
            <a:endParaRPr lang="en-US"/>
          </a:p>
        </p:txBody>
      </p:sp>
      <p:sp>
        <p:nvSpPr>
          <p:cNvPr id="9" name="Footer Placeholder 4"/>
          <p:cNvSpPr>
            <a:spLocks noGrp="1"/>
          </p:cNvSpPr>
          <p:nvPr>
            <p:ph type="ftr" sz="quarter" idx="3"/>
          </p:nvPr>
        </p:nvSpPr>
        <p:spPr>
          <a:xfrm>
            <a:off x="6891972" y="6177399"/>
            <a:ext cx="2871250" cy="544512"/>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_Picture with Caption">
    <p:spTree>
      <p:nvGrpSpPr>
        <p:cNvPr id="1" name=""/>
        <p:cNvGrpSpPr/>
        <p:nvPr/>
      </p:nvGrpSpPr>
      <p:grpSpPr>
        <a:xfrm>
          <a:off x="0" y="0"/>
          <a:ext cx="0" cy="0"/>
          <a:chOff x="0" y="0"/>
          <a:chExt cx="0" cy="0"/>
        </a:xfrm>
      </p:grpSpPr>
      <p:sp>
        <p:nvSpPr>
          <p:cNvPr id="9" name="Content Placeholder 2"/>
          <p:cNvSpPr>
            <a:spLocks noGrp="1"/>
          </p:cNvSpPr>
          <p:nvPr>
            <p:ph idx="1"/>
          </p:nvPr>
        </p:nvSpPr>
        <p:spPr>
          <a:xfrm>
            <a:off x="609601" y="1600204"/>
            <a:ext cx="10972801"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a:xfrm>
            <a:off x="5202321" y="6334468"/>
            <a:ext cx="2844800" cy="365125"/>
          </a:xfrm>
        </p:spPr>
        <p:txBody>
          <a:bodyPr/>
          <a:lstStyle/>
          <a:p>
            <a:fld id="{B0A1F7CB-70C2-EB4B-9AE0-17CC52FBB37D}" type="datetimeFigureOut">
              <a:rPr lang="en-US" smtClean="0"/>
              <a:t>11/29/2016</a:t>
            </a:fld>
            <a:endParaRPr lang="en-US"/>
          </a:p>
        </p:txBody>
      </p:sp>
      <p:sp>
        <p:nvSpPr>
          <p:cNvPr id="11" name="Slide Number Placeholder 5"/>
          <p:cNvSpPr>
            <a:spLocks noGrp="1"/>
          </p:cNvSpPr>
          <p:nvPr>
            <p:ph type="sldNum" sz="quarter" idx="12"/>
          </p:nvPr>
        </p:nvSpPr>
        <p:spPr>
          <a:xfrm>
            <a:off x="609600" y="6334468"/>
            <a:ext cx="2844800" cy="365125"/>
          </a:xfrm>
          <a:prstGeom prst="rect">
            <a:avLst/>
          </a:prstGeom>
        </p:spPr>
        <p:txBody>
          <a:bodyPr/>
          <a:lstStyle>
            <a:lvl1pPr algn="l">
              <a:defRPr b="0" i="0">
                <a:latin typeface="Franklin Gothic Book Regular" charset="0"/>
              </a:defRPr>
            </a:lvl1pPr>
          </a:lstStyle>
          <a:p>
            <a:fld id="{2B2C188B-EC1A-1E4E-B72C-680D0CEDBDCB}" type="slidenum">
              <a:rPr lang="en-US" smtClean="0"/>
              <a:pPr/>
              <a:t>‹#›</a:t>
            </a:fld>
            <a:endParaRPr lang="en-US" dirty="0"/>
          </a:p>
        </p:txBody>
      </p:sp>
      <p:sp>
        <p:nvSpPr>
          <p:cNvPr id="14" name="Title 1"/>
          <p:cNvSpPr>
            <a:spLocks noGrp="1"/>
          </p:cNvSpPr>
          <p:nvPr>
            <p:ph type="title"/>
          </p:nvPr>
        </p:nvSpPr>
        <p:spPr>
          <a:xfrm>
            <a:off x="609601" y="274638"/>
            <a:ext cx="10972801" cy="1143000"/>
          </a:xfrm>
        </p:spPr>
        <p:txBody>
          <a:bodyPr/>
          <a:lstStyle>
            <a:lvl1pPr algn="l">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285110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5_Picture with Caption">
    <p:spTree>
      <p:nvGrpSpPr>
        <p:cNvPr id="1" name=""/>
        <p:cNvGrpSpPr/>
        <p:nvPr/>
      </p:nvGrpSpPr>
      <p:grpSpPr>
        <a:xfrm>
          <a:off x="0" y="0"/>
          <a:ext cx="0" cy="0"/>
          <a:chOff x="0" y="0"/>
          <a:chExt cx="0" cy="0"/>
        </a:xfrm>
      </p:grpSpPr>
      <p:sp>
        <p:nvSpPr>
          <p:cNvPr id="9" name="Content Placeholder 2"/>
          <p:cNvSpPr>
            <a:spLocks noGrp="1"/>
          </p:cNvSpPr>
          <p:nvPr>
            <p:ph idx="1"/>
          </p:nvPr>
        </p:nvSpPr>
        <p:spPr>
          <a:xfrm>
            <a:off x="609601" y="1600204"/>
            <a:ext cx="10972801"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a:xfrm>
            <a:off x="5202321" y="6334468"/>
            <a:ext cx="2844800" cy="365125"/>
          </a:xfrm>
        </p:spPr>
        <p:txBody>
          <a:bodyPr/>
          <a:lstStyle/>
          <a:p>
            <a:fld id="{B0A1F7CB-70C2-EB4B-9AE0-17CC52FBB37D}" type="datetimeFigureOut">
              <a:rPr lang="en-US" smtClean="0"/>
              <a:t>11/29/2016</a:t>
            </a:fld>
            <a:endParaRPr lang="en-US"/>
          </a:p>
        </p:txBody>
      </p:sp>
      <p:sp>
        <p:nvSpPr>
          <p:cNvPr id="11" name="Slide Number Placeholder 5"/>
          <p:cNvSpPr>
            <a:spLocks noGrp="1"/>
          </p:cNvSpPr>
          <p:nvPr>
            <p:ph type="sldNum" sz="quarter" idx="12"/>
          </p:nvPr>
        </p:nvSpPr>
        <p:spPr>
          <a:xfrm>
            <a:off x="609600" y="6334468"/>
            <a:ext cx="2844800" cy="365125"/>
          </a:xfrm>
          <a:prstGeom prst="rect">
            <a:avLst/>
          </a:prstGeom>
        </p:spPr>
        <p:txBody>
          <a:bodyPr/>
          <a:lstStyle>
            <a:lvl1pPr algn="l">
              <a:defRPr b="0" i="0">
                <a:latin typeface="Franklin Gothic Book Regular" charset="0"/>
              </a:defRPr>
            </a:lvl1pPr>
          </a:lstStyle>
          <a:p>
            <a:fld id="{2B2C188B-EC1A-1E4E-B72C-680D0CEDBDCB}" type="slidenum">
              <a:rPr lang="en-US" smtClean="0"/>
              <a:pPr/>
              <a:t>‹#›</a:t>
            </a:fld>
            <a:endParaRPr lang="en-US" dirty="0"/>
          </a:p>
        </p:txBody>
      </p:sp>
      <p:sp>
        <p:nvSpPr>
          <p:cNvPr id="14" name="Title 1"/>
          <p:cNvSpPr>
            <a:spLocks noGrp="1"/>
          </p:cNvSpPr>
          <p:nvPr>
            <p:ph type="title"/>
          </p:nvPr>
        </p:nvSpPr>
        <p:spPr>
          <a:xfrm>
            <a:off x="609601" y="274638"/>
            <a:ext cx="10972801" cy="1143000"/>
          </a:xfrm>
        </p:spPr>
        <p:txBody>
          <a:bodyPr/>
          <a:lstStyle>
            <a:lvl1pPr algn="l">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0382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6_Picture with Caption">
    <p:spTree>
      <p:nvGrpSpPr>
        <p:cNvPr id="1" name=""/>
        <p:cNvGrpSpPr/>
        <p:nvPr/>
      </p:nvGrpSpPr>
      <p:grpSpPr>
        <a:xfrm>
          <a:off x="0" y="0"/>
          <a:ext cx="0" cy="0"/>
          <a:chOff x="0" y="0"/>
          <a:chExt cx="0" cy="0"/>
        </a:xfrm>
      </p:grpSpPr>
      <p:sp>
        <p:nvSpPr>
          <p:cNvPr id="9" name="Content Placeholder 2"/>
          <p:cNvSpPr>
            <a:spLocks noGrp="1"/>
          </p:cNvSpPr>
          <p:nvPr>
            <p:ph idx="1"/>
          </p:nvPr>
        </p:nvSpPr>
        <p:spPr>
          <a:xfrm>
            <a:off x="609601" y="1600204"/>
            <a:ext cx="10972801"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a:xfrm>
            <a:off x="5202321" y="6334468"/>
            <a:ext cx="2844800" cy="365125"/>
          </a:xfrm>
        </p:spPr>
        <p:txBody>
          <a:bodyPr/>
          <a:lstStyle/>
          <a:p>
            <a:fld id="{B0A1F7CB-70C2-EB4B-9AE0-17CC52FBB37D}" type="datetimeFigureOut">
              <a:rPr lang="en-US" smtClean="0"/>
              <a:t>11/29/2016</a:t>
            </a:fld>
            <a:endParaRPr lang="en-US"/>
          </a:p>
        </p:txBody>
      </p:sp>
      <p:sp>
        <p:nvSpPr>
          <p:cNvPr id="11" name="Slide Number Placeholder 5"/>
          <p:cNvSpPr>
            <a:spLocks noGrp="1"/>
          </p:cNvSpPr>
          <p:nvPr>
            <p:ph type="sldNum" sz="quarter" idx="12"/>
          </p:nvPr>
        </p:nvSpPr>
        <p:spPr>
          <a:xfrm>
            <a:off x="609600" y="6334468"/>
            <a:ext cx="2844800" cy="365125"/>
          </a:xfrm>
          <a:prstGeom prst="rect">
            <a:avLst/>
          </a:prstGeom>
        </p:spPr>
        <p:txBody>
          <a:bodyPr/>
          <a:lstStyle>
            <a:lvl1pPr algn="l">
              <a:defRPr b="0" i="0">
                <a:latin typeface="Franklin Gothic Book Regular" charset="0"/>
              </a:defRPr>
            </a:lvl1pPr>
          </a:lstStyle>
          <a:p>
            <a:fld id="{2B2C188B-EC1A-1E4E-B72C-680D0CEDBDCB}" type="slidenum">
              <a:rPr lang="en-US" smtClean="0"/>
              <a:pPr/>
              <a:t>‹#›</a:t>
            </a:fld>
            <a:endParaRPr lang="en-US" dirty="0"/>
          </a:p>
        </p:txBody>
      </p:sp>
      <p:sp>
        <p:nvSpPr>
          <p:cNvPr id="14" name="Title 1"/>
          <p:cNvSpPr>
            <a:spLocks noGrp="1"/>
          </p:cNvSpPr>
          <p:nvPr>
            <p:ph type="title"/>
          </p:nvPr>
        </p:nvSpPr>
        <p:spPr>
          <a:xfrm>
            <a:off x="609601" y="274638"/>
            <a:ext cx="10972801" cy="1143000"/>
          </a:xfrm>
        </p:spPr>
        <p:txBody>
          <a:bodyPr/>
          <a:lstStyle>
            <a:lvl1pPr algn="l">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6546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7_Picture with Caption">
    <p:spTree>
      <p:nvGrpSpPr>
        <p:cNvPr id="1" name=""/>
        <p:cNvGrpSpPr/>
        <p:nvPr/>
      </p:nvGrpSpPr>
      <p:grpSpPr>
        <a:xfrm>
          <a:off x="0" y="0"/>
          <a:ext cx="0" cy="0"/>
          <a:chOff x="0" y="0"/>
          <a:chExt cx="0" cy="0"/>
        </a:xfrm>
      </p:grpSpPr>
      <p:sp>
        <p:nvSpPr>
          <p:cNvPr id="9" name="Content Placeholder 2"/>
          <p:cNvSpPr>
            <a:spLocks noGrp="1"/>
          </p:cNvSpPr>
          <p:nvPr>
            <p:ph idx="1"/>
          </p:nvPr>
        </p:nvSpPr>
        <p:spPr>
          <a:xfrm>
            <a:off x="609601" y="1600204"/>
            <a:ext cx="10972801"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p:cNvSpPr>
            <a:spLocks noGrp="1"/>
          </p:cNvSpPr>
          <p:nvPr>
            <p:ph type="dt" sz="half" idx="10"/>
          </p:nvPr>
        </p:nvSpPr>
        <p:spPr>
          <a:xfrm>
            <a:off x="5202321" y="6334468"/>
            <a:ext cx="2844800" cy="365125"/>
          </a:xfrm>
        </p:spPr>
        <p:txBody>
          <a:bodyPr/>
          <a:lstStyle/>
          <a:p>
            <a:fld id="{B0A1F7CB-70C2-EB4B-9AE0-17CC52FBB37D}" type="datetimeFigureOut">
              <a:rPr lang="en-US" smtClean="0"/>
              <a:t>11/29/2016</a:t>
            </a:fld>
            <a:endParaRPr lang="en-US"/>
          </a:p>
        </p:txBody>
      </p:sp>
      <p:sp>
        <p:nvSpPr>
          <p:cNvPr id="11" name="Slide Number Placeholder 5"/>
          <p:cNvSpPr>
            <a:spLocks noGrp="1"/>
          </p:cNvSpPr>
          <p:nvPr>
            <p:ph type="sldNum" sz="quarter" idx="12"/>
          </p:nvPr>
        </p:nvSpPr>
        <p:spPr>
          <a:xfrm>
            <a:off x="609600" y="6334468"/>
            <a:ext cx="2844800" cy="365125"/>
          </a:xfrm>
          <a:prstGeom prst="rect">
            <a:avLst/>
          </a:prstGeom>
        </p:spPr>
        <p:txBody>
          <a:bodyPr/>
          <a:lstStyle>
            <a:lvl1pPr algn="l">
              <a:defRPr b="0" i="0">
                <a:latin typeface="Franklin Gothic Book Regular" charset="0"/>
              </a:defRPr>
            </a:lvl1pPr>
          </a:lstStyle>
          <a:p>
            <a:fld id="{2B2C188B-EC1A-1E4E-B72C-680D0CEDBDCB}" type="slidenum">
              <a:rPr lang="en-US" smtClean="0"/>
              <a:pPr/>
              <a:t>‹#›</a:t>
            </a:fld>
            <a:endParaRPr lang="en-US" dirty="0"/>
          </a:p>
        </p:txBody>
      </p:sp>
      <p:sp>
        <p:nvSpPr>
          <p:cNvPr id="14" name="Title 1"/>
          <p:cNvSpPr>
            <a:spLocks noGrp="1"/>
          </p:cNvSpPr>
          <p:nvPr>
            <p:ph type="title"/>
          </p:nvPr>
        </p:nvSpPr>
        <p:spPr>
          <a:xfrm>
            <a:off x="609601" y="274638"/>
            <a:ext cx="10972801" cy="1143000"/>
          </a:xfrm>
        </p:spPr>
        <p:txBody>
          <a:bodyPr/>
          <a:lstStyle>
            <a:lvl1pPr algn="l">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6888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fld id="{0B0EE6DB-7329-7643-AE18-F37A907FEF1E}" type="datetimeFigureOut">
              <a:rPr lang="en-US" smtClean="0"/>
              <a:t>11/29/2016</a:t>
            </a:fld>
            <a:endParaRPr lang="en-US"/>
          </a:p>
        </p:txBody>
      </p:sp>
      <p:sp>
        <p:nvSpPr>
          <p:cNvPr id="9"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901663"/>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3754400"/>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8"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fld id="{0B0EE6DB-7329-7643-AE18-F37A907FEF1E}" type="datetimeFigureOut">
              <a:rPr lang="en-US" smtClean="0"/>
              <a:t>11/29/2016</a:t>
            </a:fld>
            <a:endParaRPr lang="en-US"/>
          </a:p>
        </p:txBody>
      </p:sp>
      <p:sp>
        <p:nvSpPr>
          <p:cNvPr id="9"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1286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1286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fld id="{0B0EE6DB-7329-7643-AE18-F37A907FEF1E}" type="datetimeFigureOut">
              <a:rPr lang="en-US" smtClean="0"/>
              <a:t>11/29/2016</a:t>
            </a:fld>
            <a:endParaRPr lang="en-US"/>
          </a:p>
        </p:txBody>
      </p:sp>
      <p:sp>
        <p:nvSpPr>
          <p:cNvPr id="10"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4597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4597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fld id="{0B0EE6DB-7329-7643-AE18-F37A907FEF1E}" type="datetimeFigureOut">
              <a:rPr lang="en-US" smtClean="0"/>
              <a:t>11/29/2016</a:t>
            </a:fld>
            <a:endParaRPr lang="en-US"/>
          </a:p>
        </p:txBody>
      </p:sp>
      <p:sp>
        <p:nvSpPr>
          <p:cNvPr id="12" name="Footer Placeholder 4"/>
          <p:cNvSpPr>
            <a:spLocks noGrp="1"/>
          </p:cNvSpPr>
          <p:nvPr>
            <p:ph type="ftr" sz="quarter" idx="11"/>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fld id="{0B0EE6DB-7329-7643-AE18-F37A907FEF1E}" type="datetimeFigureOut">
              <a:rPr lang="en-US" smtClean="0"/>
              <a:t>11/29/2016</a:t>
            </a:fld>
            <a:endParaRPr lang="en-US"/>
          </a:p>
        </p:txBody>
      </p:sp>
      <p:sp>
        <p:nvSpPr>
          <p:cNvPr id="8"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fld id="{0B0EE6DB-7329-7643-AE18-F37A907FEF1E}" type="datetimeFigureOut">
              <a:rPr lang="en-US" smtClean="0"/>
              <a:t>11/29/2016</a:t>
            </a:fld>
            <a:endParaRPr lang="en-US"/>
          </a:p>
        </p:txBody>
      </p:sp>
      <p:sp>
        <p:nvSpPr>
          <p:cNvPr id="7"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fld id="{0B0EE6DB-7329-7643-AE18-F37A907FEF1E}" type="datetimeFigureOut">
              <a:rPr lang="en-US" smtClean="0"/>
              <a:t>11/29/2016</a:t>
            </a:fld>
            <a:endParaRPr lang="en-US"/>
          </a:p>
        </p:txBody>
      </p:sp>
      <p:sp>
        <p:nvSpPr>
          <p:cNvPr id="10"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3"/>
          <p:cNvSpPr>
            <a:spLocks noGrp="1"/>
          </p:cNvSpPr>
          <p:nvPr>
            <p:ph type="dt" sz="half" idx="10"/>
          </p:nvPr>
        </p:nvSpPr>
        <p:spPr>
          <a:xfrm>
            <a:off x="838200" y="6176963"/>
            <a:ext cx="5495694" cy="544511"/>
          </a:xfrm>
          <a:prstGeom prst="rect">
            <a:avLst/>
          </a:prstGeom>
        </p:spPr>
        <p:txBody>
          <a:bodyPr vert="horz" lIns="91440" tIns="45720" rIns="91440" bIns="45720" rtlCol="0" anchor="ctr"/>
          <a:lstStyle>
            <a:lvl1pPr algn="l">
              <a:defRPr sz="1200">
                <a:solidFill>
                  <a:schemeClr val="tx1"/>
                </a:solidFill>
                <a:latin typeface="Franklin Gothic Book" charset="0"/>
                <a:ea typeface="Franklin Gothic Book" charset="0"/>
                <a:cs typeface="Franklin Gothic Book" charset="0"/>
              </a:defRPr>
            </a:lvl1pPr>
          </a:lstStyle>
          <a:p>
            <a:fld id="{0B0EE6DB-7329-7643-AE18-F37A907FEF1E}" type="datetimeFigureOut">
              <a:rPr lang="en-US" smtClean="0"/>
              <a:t>11/29/2016</a:t>
            </a:fld>
            <a:endParaRPr lang="en-US"/>
          </a:p>
        </p:txBody>
      </p:sp>
      <p:sp>
        <p:nvSpPr>
          <p:cNvPr id="10"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1" y="6176962"/>
            <a:ext cx="12192001" cy="691671"/>
          </a:xfrm>
          <a:prstGeom prst="rect">
            <a:avLst/>
          </a:prstGeom>
          <a:solidFill>
            <a:srgbClr val="319F8D">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ranklin Gothic Book Regular" charset="0"/>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0595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176963"/>
            <a:ext cx="5495694" cy="544511"/>
          </a:xfrm>
          <a:prstGeom prst="rect">
            <a:avLst/>
          </a:prstGeom>
        </p:spPr>
        <p:txBody>
          <a:bodyPr vert="horz" lIns="91440" tIns="45720" rIns="91440" bIns="45720" rtlCol="0" anchor="ctr"/>
          <a:lstStyle>
            <a:lvl1pPr algn="l">
              <a:defRPr sz="1200">
                <a:solidFill>
                  <a:schemeClr val="tx1">
                    <a:lumMod val="95000"/>
                    <a:lumOff val="5000"/>
                  </a:schemeClr>
                </a:solidFill>
                <a:latin typeface="Franklin Gothic Book" charset="0"/>
                <a:ea typeface="Franklin Gothic Book" charset="0"/>
                <a:cs typeface="Franklin Gothic Book" charset="0"/>
              </a:defRPr>
            </a:lvl1pPr>
          </a:lstStyle>
          <a:p>
            <a:fld id="{0B0EE6DB-7329-7643-AE18-F37A907FEF1E}" type="datetimeFigureOut">
              <a:rPr lang="en-US" smtClean="0"/>
              <a:t>11/29/2016</a:t>
            </a:fld>
            <a:endParaRPr lang="en-US"/>
          </a:p>
        </p:txBody>
      </p:sp>
      <p:sp>
        <p:nvSpPr>
          <p:cNvPr id="5" name="Footer Placeholder 4"/>
          <p:cNvSpPr>
            <a:spLocks noGrp="1"/>
          </p:cNvSpPr>
          <p:nvPr>
            <p:ph type="ftr" sz="quarter" idx="3"/>
          </p:nvPr>
        </p:nvSpPr>
        <p:spPr>
          <a:xfrm>
            <a:off x="6891454" y="6176963"/>
            <a:ext cx="2871250" cy="544512"/>
          </a:xfrm>
          <a:prstGeom prst="rect">
            <a:avLst/>
          </a:prstGeom>
        </p:spPr>
        <p:txBody>
          <a:bodyPr vert="horz" lIns="91440" tIns="45720" rIns="91440" bIns="45720" rtlCol="0" anchor="ctr"/>
          <a:lstStyle>
            <a:lvl1pPr algn="ctr">
              <a:defRPr sz="1200">
                <a:solidFill>
                  <a:schemeClr val="tx1"/>
                </a:solidFill>
                <a:latin typeface="Franklin Gothic Book" charset="0"/>
                <a:ea typeface="Franklin Gothic Book" charset="0"/>
                <a:cs typeface="Franklin Gothic Book" charset="0"/>
              </a:defRPr>
            </a:lvl1pPr>
          </a:lstStyle>
          <a:p>
            <a:endParaRPr lang="en-US"/>
          </a:p>
        </p:txBody>
      </p:sp>
      <p:pic>
        <p:nvPicPr>
          <p:cNvPr id="7" name="image2.png"/>
          <p:cNvPicPr/>
          <p:nvPr/>
        </p:nvPicPr>
        <p:blipFill>
          <a:blip r:embed="rId15" cstate="print"/>
          <a:stretch>
            <a:fillRect/>
          </a:stretch>
        </p:blipFill>
        <p:spPr>
          <a:xfrm>
            <a:off x="10320264" y="6224845"/>
            <a:ext cx="438994" cy="500442"/>
          </a:xfrm>
          <a:prstGeom prst="rect">
            <a:avLst/>
          </a:prstGeom>
        </p:spPr>
      </p:pic>
      <p:pic>
        <p:nvPicPr>
          <p:cNvPr id="10" name="image1.jpeg"/>
          <p:cNvPicPr/>
          <p:nvPr/>
        </p:nvPicPr>
        <p:blipFill>
          <a:blip r:embed="rId16" cstate="print"/>
          <a:stretch>
            <a:fillRect/>
          </a:stretch>
        </p:blipFill>
        <p:spPr>
          <a:xfrm>
            <a:off x="10894931" y="6224845"/>
            <a:ext cx="458869" cy="468627"/>
          </a:xfrm>
          <a:prstGeom prst="rect">
            <a:avLst/>
          </a:prstGeom>
        </p:spPr>
      </p:pic>
    </p:spTree>
    <p:extLst>
      <p:ext uri="{BB962C8B-B14F-4D97-AF65-F5344CB8AC3E}">
        <p14:creationId xmlns:p14="http://schemas.microsoft.com/office/powerpoint/2010/main" val="167679307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80" r:id="rId10"/>
    <p:sldLayoutId id="2147483681" r:id="rId11"/>
    <p:sldLayoutId id="2147483682" r:id="rId12"/>
    <p:sldLayoutId id="2147483683" r:id="rId13"/>
  </p:sldLayoutIdLst>
  <p:txStyles>
    <p:titleStyle>
      <a:lvl1pPr algn="l" defTabSz="914400" rtl="0" eaLnBrk="1" latinLnBrk="0" hangingPunct="1">
        <a:lnSpc>
          <a:spcPct val="90000"/>
        </a:lnSpc>
        <a:spcBef>
          <a:spcPct val="0"/>
        </a:spcBef>
        <a:buNone/>
        <a:defRPr sz="4400" kern="1200">
          <a:solidFill>
            <a:schemeClr val="tx1"/>
          </a:solidFill>
          <a:latin typeface="Franklin Gothic Book" charset="0"/>
          <a:ea typeface="Franklin Gothic Book" charset="0"/>
          <a:cs typeface="Franklin Gothic Book"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ranklin Gothic Book" charset="0"/>
          <a:ea typeface="Franklin Gothic Book" charset="0"/>
          <a:cs typeface="Franklin Gothic Book" charset="0"/>
        </a:defRPr>
      </a:lvl1pPr>
      <a:lvl2pPr marL="685800" indent="-228600" algn="l" defTabSz="914400" rtl="0" eaLnBrk="1" latinLnBrk="0" hangingPunct="1">
        <a:lnSpc>
          <a:spcPct val="90000"/>
        </a:lnSpc>
        <a:spcBef>
          <a:spcPts val="500"/>
        </a:spcBef>
        <a:buFont typeface="Courier New" charset="0"/>
        <a:buChar char="o"/>
        <a:defRPr sz="2400" b="0" i="0" kern="1200">
          <a:solidFill>
            <a:schemeClr val="tx1"/>
          </a:solidFill>
          <a:latin typeface="Franklin Gothic Book" charset="0"/>
          <a:ea typeface="Franklin Gothic Book" charset="0"/>
          <a:cs typeface="Franklin Gothic Book" charset="0"/>
        </a:defRPr>
      </a:lvl2pPr>
      <a:lvl3pPr marL="1143000" indent="-228600" algn="l" defTabSz="914400" rtl="0" eaLnBrk="1" latinLnBrk="0" hangingPunct="1">
        <a:lnSpc>
          <a:spcPct val="90000"/>
        </a:lnSpc>
        <a:spcBef>
          <a:spcPts val="500"/>
        </a:spcBef>
        <a:buFont typeface="Wingdings" charset="2"/>
        <a:buChar char="§"/>
        <a:defRPr sz="2000" b="0" i="0" kern="1200">
          <a:solidFill>
            <a:schemeClr val="tx1"/>
          </a:solidFill>
          <a:latin typeface="Franklin Gothic Book" charset="0"/>
          <a:ea typeface="Franklin Gothic Book" charset="0"/>
          <a:cs typeface="Franklin Gothic Book"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ranklin Gothic Book" charset="0"/>
          <a:ea typeface="Franklin Gothic Book" charset="0"/>
          <a:cs typeface="Franklin Gothic Book" charset="0"/>
        </a:defRPr>
      </a:lvl4pPr>
      <a:lvl5pPr marL="2057400" indent="-228600" algn="l" defTabSz="914400" rtl="0" eaLnBrk="1" latinLnBrk="0" hangingPunct="1">
        <a:lnSpc>
          <a:spcPct val="90000"/>
        </a:lnSpc>
        <a:spcBef>
          <a:spcPts val="500"/>
        </a:spcBef>
        <a:buFont typeface="Courier New" charset="0"/>
        <a:buChar char="o"/>
        <a:defRPr sz="1800" b="0" i="0" kern="1200">
          <a:solidFill>
            <a:schemeClr val="tx1"/>
          </a:solidFill>
          <a:latin typeface="Franklin Gothic Book" charset="0"/>
          <a:ea typeface="Franklin Gothic Book" charset="0"/>
          <a:cs typeface="Franklin Gothic Boo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labs.bl.uk/Digital+Collections+-+Images" TargetMode="External"/><Relationship Id="rId2" Type="http://schemas.openxmlformats.org/officeDocument/2006/relationships/hyperlink" Target="http://digitalcollections.nypl.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voyant-tools.org/docs/#!/guid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voyant-tools.or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teach.htrc.illinois.edu/"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mailto:green19@Illinois.edu" TargetMode="External"/><Relationship Id="rId2" Type="http://schemas.openxmlformats.org/officeDocument/2006/relationships/hyperlink" Target="mailto:dicksone@Illinois.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ookworm-project.github.io/Docs/api_philosophy.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Visualizing Textual Data</a:t>
            </a:r>
            <a:endParaRPr lang="en-US" dirty="0"/>
          </a:p>
        </p:txBody>
      </p:sp>
      <p:sp>
        <p:nvSpPr>
          <p:cNvPr id="3" name="Subtitle 2"/>
          <p:cNvSpPr>
            <a:spLocks noGrp="1"/>
          </p:cNvSpPr>
          <p:nvPr>
            <p:ph type="subTitle" idx="1"/>
          </p:nvPr>
        </p:nvSpPr>
        <p:spPr/>
        <p:txBody>
          <a:bodyPr>
            <a:normAutofit lnSpcReduction="10000"/>
          </a:bodyPr>
          <a:lstStyle/>
          <a:p>
            <a:r>
              <a:rPr lang="en-US" dirty="0" smtClean="0"/>
              <a:t>With </a:t>
            </a:r>
            <a:r>
              <a:rPr lang="en-US" dirty="0" err="1" smtClean="0"/>
              <a:t>HathiTrust+Bookworm</a:t>
            </a:r>
            <a:r>
              <a:rPr lang="en-US" dirty="0" smtClean="0"/>
              <a:t> and </a:t>
            </a:r>
            <a:r>
              <a:rPr lang="en-US" dirty="0" err="1" smtClean="0"/>
              <a:t>Voyant</a:t>
            </a:r>
            <a:r>
              <a:rPr lang="en-US" dirty="0" smtClean="0"/>
              <a:t> </a:t>
            </a:r>
            <a:r>
              <a:rPr lang="en-US" dirty="0" smtClean="0"/>
              <a:t>Tools</a:t>
            </a:r>
          </a:p>
          <a:p>
            <a:endParaRPr lang="en-US" dirty="0" smtClean="0"/>
          </a:p>
          <a:p>
            <a:r>
              <a:rPr lang="en-US" dirty="0" smtClean="0"/>
              <a:t>Eleanor Dickson and Harriett Green</a:t>
            </a:r>
          </a:p>
          <a:p>
            <a:r>
              <a:rPr lang="en-US" dirty="0" smtClean="0"/>
              <a:t>University of Illinois at Urbana-Champaign</a:t>
            </a:r>
            <a:endParaRPr lang="en-US" dirty="0"/>
          </a:p>
        </p:txBody>
      </p:sp>
    </p:spTree>
    <p:extLst>
      <p:ext uri="{BB962C8B-B14F-4D97-AF65-F5344CB8AC3E}">
        <p14:creationId xmlns:p14="http://schemas.microsoft.com/office/powerpoint/2010/main" val="1705380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sp>
        <p:nvSpPr>
          <p:cNvPr id="3" name="Content Placeholder 2"/>
          <p:cNvSpPr>
            <a:spLocks noGrp="1"/>
          </p:cNvSpPr>
          <p:nvPr>
            <p:ph idx="1"/>
          </p:nvPr>
        </p:nvSpPr>
        <p:spPr/>
        <p:txBody>
          <a:bodyPr/>
          <a:lstStyle/>
          <a:p>
            <a:r>
              <a:rPr lang="en-US" dirty="0" smtClean="0"/>
              <a:t>Unigrams </a:t>
            </a:r>
          </a:p>
          <a:p>
            <a:pPr lvl="1"/>
            <a:r>
              <a:rPr lang="en-US" dirty="0" smtClean="0"/>
              <a:t>N-gram: unit of text (1 word = 1 gram)</a:t>
            </a:r>
          </a:p>
          <a:p>
            <a:r>
              <a:rPr lang="en-US" dirty="0" smtClean="0"/>
              <a:t>String search </a:t>
            </a:r>
          </a:p>
          <a:p>
            <a:pPr lvl="1"/>
            <a:r>
              <a:rPr lang="en-US" dirty="0" smtClean="0"/>
              <a:t>No stemming or lemmatizing</a:t>
            </a:r>
          </a:p>
          <a:p>
            <a:r>
              <a:rPr lang="en-US" dirty="0" smtClean="0"/>
              <a:t>In theory, language neutral</a:t>
            </a:r>
          </a:p>
          <a:p>
            <a:pPr lvl="1"/>
            <a:r>
              <a:rPr lang="en-US" dirty="0" smtClean="0"/>
              <a:t>In practice, works best in English because of how n-grams are generated</a:t>
            </a:r>
            <a:endParaRPr lang="en-US" dirty="0"/>
          </a:p>
        </p:txBody>
      </p:sp>
    </p:spTree>
    <p:extLst>
      <p:ext uri="{BB962C8B-B14F-4D97-AF65-F5344CB8AC3E}">
        <p14:creationId xmlns:p14="http://schemas.microsoft.com/office/powerpoint/2010/main" val="258799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a:xfrm>
            <a:off x="838200" y="1825625"/>
            <a:ext cx="4050343" cy="4059508"/>
          </a:xfrm>
        </p:spPr>
        <p:txBody>
          <a:bodyPr/>
          <a:lstStyle/>
          <a:p>
            <a:r>
              <a:rPr lang="en-US" dirty="0" smtClean="0"/>
              <a:t>Bibliographic metadata</a:t>
            </a:r>
          </a:p>
          <a:p>
            <a:pPr lvl="1"/>
            <a:r>
              <a:rPr lang="en-US" dirty="0" smtClean="0"/>
              <a:t>Pulled from library catalog</a:t>
            </a:r>
          </a:p>
          <a:p>
            <a:r>
              <a:rPr lang="en-US" dirty="0" smtClean="0"/>
              <a:t>Allow for faceting</a:t>
            </a:r>
          </a:p>
          <a:p>
            <a:pPr lvl="1"/>
            <a:r>
              <a:rPr lang="en-US" dirty="0" smtClean="0"/>
              <a:t>Narrow results</a:t>
            </a:r>
          </a:p>
        </p:txBody>
      </p:sp>
      <p:pic>
        <p:nvPicPr>
          <p:cNvPr id="4" name="Content Placeholder 8" descr="Screen Shot 2016-01-25 at 3.03.58 PM.png"/>
          <p:cNvPicPr>
            <a:picLocks noChangeAspect="1"/>
          </p:cNvPicPr>
          <p:nvPr/>
        </p:nvPicPr>
        <p:blipFill>
          <a:blip r:embed="rId2">
            <a:extLst>
              <a:ext uri="{28A0092B-C50C-407E-A947-70E740481C1C}">
                <a14:useLocalDpi xmlns:a14="http://schemas.microsoft.com/office/drawing/2010/main" val="0"/>
              </a:ext>
            </a:extLst>
          </a:blip>
          <a:srcRect t="14612" b="14612"/>
          <a:stretch>
            <a:fillRect/>
          </a:stretch>
        </p:blipFill>
        <p:spPr>
          <a:xfrm>
            <a:off x="5135525" y="1776541"/>
            <a:ext cx="5301567" cy="2915657"/>
          </a:xfrm>
          <a:prstGeom prst="rect">
            <a:avLst/>
          </a:prstGeom>
          <a:ln>
            <a:solidFill>
              <a:srgbClr val="000000"/>
            </a:solidFill>
          </a:ln>
        </p:spPr>
      </p:pic>
      <p:sp>
        <p:nvSpPr>
          <p:cNvPr id="5" name="Oval 4"/>
          <p:cNvSpPr/>
          <p:nvPr/>
        </p:nvSpPr>
        <p:spPr>
          <a:xfrm>
            <a:off x="6521073" y="1694536"/>
            <a:ext cx="1082888" cy="457597"/>
          </a:xfrm>
          <a:prstGeom prst="ellipse">
            <a:avLst/>
          </a:prstGeom>
          <a:noFill/>
          <a:ln w="762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latin typeface="Franklin Gothic Book Regular" charset="0"/>
            </a:endParaRPr>
          </a:p>
        </p:txBody>
      </p:sp>
      <p:sp>
        <p:nvSpPr>
          <p:cNvPr id="6" name="Right Bracket 5"/>
          <p:cNvSpPr/>
          <p:nvPr/>
        </p:nvSpPr>
        <p:spPr>
          <a:xfrm>
            <a:off x="10072397" y="1923335"/>
            <a:ext cx="611677" cy="2510016"/>
          </a:xfrm>
          <a:prstGeom prst="rightBracket">
            <a:avLst/>
          </a:prstGeom>
          <a:noFill/>
          <a:ln w="57150" cmpd="sng">
            <a:solidFill>
              <a:srgbClr val="F7964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Franklin Gothic Book Regular" charset="0"/>
            </a:endParaRPr>
          </a:p>
        </p:txBody>
      </p:sp>
      <p:sp>
        <p:nvSpPr>
          <p:cNvPr id="7" name="TextBox 6"/>
          <p:cNvSpPr txBox="1"/>
          <p:nvPr/>
        </p:nvSpPr>
        <p:spPr>
          <a:xfrm>
            <a:off x="10834577" y="2248356"/>
            <a:ext cx="1241775" cy="1938992"/>
          </a:xfrm>
          <a:prstGeom prst="rect">
            <a:avLst/>
          </a:prstGeom>
          <a:noFill/>
        </p:spPr>
        <p:txBody>
          <a:bodyPr wrap="square" rtlCol="0">
            <a:spAutoFit/>
          </a:bodyPr>
          <a:lstStyle/>
          <a:p>
            <a:r>
              <a:rPr lang="en-US" sz="2400" dirty="0">
                <a:latin typeface="Franklin Gothic Book Regular" charset="0"/>
                <a:ea typeface="BentonSans Medium" charset="0"/>
                <a:cs typeface="BentonSans Medium" charset="0"/>
              </a:rPr>
              <a:t>Limit your search </a:t>
            </a:r>
          </a:p>
          <a:p>
            <a:r>
              <a:rPr lang="en-US" sz="2400" dirty="0">
                <a:latin typeface="Franklin Gothic Book Regular" charset="0"/>
                <a:ea typeface="BentonSans Medium" charset="0"/>
                <a:cs typeface="BentonSans Medium" charset="0"/>
              </a:rPr>
              <a:t>with facets</a:t>
            </a:r>
          </a:p>
        </p:txBody>
      </p:sp>
    </p:spTree>
    <p:extLst>
      <p:ext uri="{BB962C8B-B14F-4D97-AF65-F5344CB8AC3E}">
        <p14:creationId xmlns:p14="http://schemas.microsoft.com/office/powerpoint/2010/main" val="653993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smtClean="0">
                <a:ea typeface="BentonSans Medium" charset="0"/>
                <a:cs typeface="BentonSans Medium" charset="0"/>
              </a:rPr>
              <a:t>Fine-tuning results</a:t>
            </a:r>
            <a:endParaRPr lang="en-US" dirty="0">
              <a:ea typeface="BentonSans Medium" charset="0"/>
              <a:cs typeface="BentonSans Medium" charset="0"/>
            </a:endParaRPr>
          </a:p>
        </p:txBody>
      </p:sp>
      <p:pic>
        <p:nvPicPr>
          <p:cNvPr id="10" name="Picture 9" descr="Screen Shot 2016-01-25 at 3.09.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612" y="2229922"/>
            <a:ext cx="5157323" cy="2505551"/>
          </a:xfrm>
          <a:prstGeom prst="rect">
            <a:avLst/>
          </a:prstGeom>
          <a:ln>
            <a:solidFill>
              <a:srgbClr val="000000"/>
            </a:solidFill>
          </a:ln>
        </p:spPr>
      </p:pic>
      <p:sp>
        <p:nvSpPr>
          <p:cNvPr id="11" name="TextBox 10"/>
          <p:cNvSpPr txBox="1"/>
          <p:nvPr/>
        </p:nvSpPr>
        <p:spPr>
          <a:xfrm>
            <a:off x="7407500" y="2458882"/>
            <a:ext cx="1964420" cy="1815882"/>
          </a:xfrm>
          <a:prstGeom prst="rect">
            <a:avLst/>
          </a:prstGeom>
          <a:noFill/>
        </p:spPr>
        <p:txBody>
          <a:bodyPr wrap="square" rtlCol="0">
            <a:spAutoFit/>
          </a:bodyPr>
          <a:lstStyle/>
          <a:p>
            <a:r>
              <a:rPr lang="en-US" sz="2800" dirty="0" smtClean="0">
                <a:latin typeface="Franklin Gothic Book Regular" charset="0"/>
                <a:ea typeface="BentonSans Medium" charset="0"/>
                <a:cs typeface="BentonSans Medium" charset="0"/>
              </a:rPr>
              <a:t>Click on the gear to see more options</a:t>
            </a:r>
            <a:endParaRPr lang="en-US" sz="2800" dirty="0">
              <a:latin typeface="Franklin Gothic Book Regular" charset="0"/>
              <a:ea typeface="BentonSans Medium" charset="0"/>
              <a:cs typeface="BentonSans Medium" charset="0"/>
            </a:endParaRPr>
          </a:p>
        </p:txBody>
      </p:sp>
      <p:sp>
        <p:nvSpPr>
          <p:cNvPr id="12" name="Oval 11"/>
          <p:cNvSpPr/>
          <p:nvPr/>
        </p:nvSpPr>
        <p:spPr>
          <a:xfrm>
            <a:off x="6073139" y="2016292"/>
            <a:ext cx="801773" cy="885181"/>
          </a:xfrm>
          <a:prstGeom prst="ellipse">
            <a:avLst/>
          </a:prstGeom>
          <a:noFill/>
          <a:ln w="76200" cmpd="sng">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Regular" charset="0"/>
            </a:endParaRPr>
          </a:p>
        </p:txBody>
      </p:sp>
    </p:spTree>
    <p:extLst>
      <p:ext uri="{BB962C8B-B14F-4D97-AF65-F5344CB8AC3E}">
        <p14:creationId xmlns:p14="http://schemas.microsoft.com/office/powerpoint/2010/main" val="1767982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smtClean="0">
                <a:latin typeface="Franklin Gothic Book Regular" charset="0"/>
                <a:ea typeface="BentonSans Medium" charset="0"/>
                <a:cs typeface="BentonSans Medium" charset="0"/>
              </a:rPr>
              <a:t>Link </a:t>
            </a:r>
            <a:r>
              <a:rPr lang="en-US" dirty="0">
                <a:latin typeface="Franklin Gothic Book Regular" charset="0"/>
                <a:ea typeface="BentonSans Medium" charset="0"/>
                <a:cs typeface="BentonSans Medium" charset="0"/>
              </a:rPr>
              <a:t>directly to texts in the HTDL</a:t>
            </a:r>
          </a:p>
        </p:txBody>
      </p:sp>
      <p:pic>
        <p:nvPicPr>
          <p:cNvPr id="7" name="Picture 6" descr="Screen Shot 2016-01-25 at 3.12.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2060465"/>
            <a:ext cx="3986456" cy="3253902"/>
          </a:xfrm>
          <a:prstGeom prst="rect">
            <a:avLst/>
          </a:prstGeom>
          <a:ln>
            <a:solidFill>
              <a:srgbClr val="000000"/>
            </a:solidFill>
          </a:ln>
        </p:spPr>
      </p:pic>
      <p:pic>
        <p:nvPicPr>
          <p:cNvPr id="8" name="Picture 7" descr="Screen Shot 2016-01-25 at 3.12.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1709" y="2060465"/>
            <a:ext cx="3328009" cy="3253902"/>
          </a:xfrm>
          <a:prstGeom prst="rect">
            <a:avLst/>
          </a:prstGeom>
          <a:ln>
            <a:solidFill>
              <a:srgbClr val="000000"/>
            </a:solidFill>
          </a:ln>
        </p:spPr>
      </p:pic>
    </p:spTree>
    <p:extLst>
      <p:ext uri="{BB962C8B-B14F-4D97-AF65-F5344CB8AC3E}">
        <p14:creationId xmlns:p14="http://schemas.microsoft.com/office/powerpoint/2010/main" val="174191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smtClean="0">
                <a:ea typeface="BentonSans Medium" charset="0"/>
                <a:cs typeface="BentonSans Medium" charset="0"/>
              </a:rPr>
              <a:t>Hands-on: Search, facet, and explore</a:t>
            </a:r>
            <a:endParaRPr lang="en-US" dirty="0">
              <a:solidFill>
                <a:schemeClr val="bg1"/>
              </a:solidFill>
              <a:ea typeface="BentonSans Medium" charset="0"/>
              <a:cs typeface="BentonSans Medium" charset="0"/>
            </a:endParaRPr>
          </a:p>
        </p:txBody>
      </p:sp>
      <p:sp>
        <p:nvSpPr>
          <p:cNvPr id="3" name="Content Placeholder 2"/>
          <p:cNvSpPr>
            <a:spLocks noGrp="1"/>
          </p:cNvSpPr>
          <p:nvPr>
            <p:ph idx="1"/>
          </p:nvPr>
        </p:nvSpPr>
        <p:spPr>
          <a:xfrm>
            <a:off x="838200" y="1825625"/>
            <a:ext cx="10515600" cy="4213668"/>
          </a:xfrm>
        </p:spPr>
        <p:txBody>
          <a:bodyPr>
            <a:normAutofit lnSpcReduction="10000"/>
          </a:bodyPr>
          <a:lstStyle/>
          <a:p>
            <a:r>
              <a:rPr lang="en-US" dirty="0"/>
              <a:t>Graph political concepts over </a:t>
            </a:r>
            <a:r>
              <a:rPr lang="en-US" dirty="0" smtClean="0"/>
              <a:t>time</a:t>
            </a:r>
          </a:p>
          <a:p>
            <a:pPr lvl="1"/>
            <a:r>
              <a:rPr lang="en-US" dirty="0" smtClean="0"/>
              <a:t>Socialism </a:t>
            </a:r>
            <a:r>
              <a:rPr lang="en-US" dirty="0"/>
              <a:t>vs. </a:t>
            </a:r>
            <a:r>
              <a:rPr lang="en-US" dirty="0" smtClean="0"/>
              <a:t>fascism</a:t>
            </a:r>
            <a:r>
              <a:rPr lang="en-US" dirty="0"/>
              <a:t>
Nationalism and </a:t>
            </a:r>
            <a:r>
              <a:rPr lang="en-US" dirty="0" smtClean="0"/>
              <a:t>internationalism</a:t>
            </a:r>
          </a:p>
          <a:p>
            <a:pPr marL="457200" lvl="1" indent="0">
              <a:buNone/>
            </a:pPr>
            <a:endParaRPr lang="en-US" dirty="0" smtClean="0"/>
          </a:p>
          <a:p>
            <a:r>
              <a:rPr lang="en-US" dirty="0" smtClean="0"/>
              <a:t>Graph scientific concepts over time</a:t>
            </a:r>
          </a:p>
          <a:p>
            <a:pPr lvl="1"/>
            <a:r>
              <a:rPr lang="en-US" dirty="0" smtClean="0"/>
              <a:t>Vaccine</a:t>
            </a:r>
            <a:endParaRPr lang="en-US" dirty="0"/>
          </a:p>
          <a:p>
            <a:pPr lvl="1"/>
            <a:r>
              <a:rPr lang="en-US" dirty="0" smtClean="0">
                <a:solidFill>
                  <a:srgbClr val="000000"/>
                </a:solidFill>
              </a:rPr>
              <a:t>Electricity</a:t>
            </a:r>
          </a:p>
          <a:p>
            <a:pPr lvl="1"/>
            <a:r>
              <a:rPr lang="en-US" dirty="0" smtClean="0">
                <a:solidFill>
                  <a:srgbClr val="000000"/>
                </a:solidFill>
              </a:rPr>
              <a:t>Atom</a:t>
            </a:r>
          </a:p>
          <a:p>
            <a:pPr lvl="1"/>
            <a:endParaRPr lang="en-US" dirty="0">
              <a:solidFill>
                <a:srgbClr val="000000"/>
              </a:solidFill>
            </a:endParaRPr>
          </a:p>
          <a:p>
            <a:r>
              <a:rPr lang="en-US" dirty="0" smtClean="0">
                <a:solidFill>
                  <a:srgbClr val="000000"/>
                </a:solidFill>
              </a:rPr>
              <a:t>Or create graphs based on your own interests!</a:t>
            </a:r>
            <a:endParaRPr lang="en-US" dirty="0">
              <a:solidFill>
                <a:srgbClr val="000000"/>
              </a:solidFill>
            </a:endParaRPr>
          </a:p>
        </p:txBody>
      </p:sp>
    </p:spTree>
    <p:extLst>
      <p:ext uri="{BB962C8B-B14F-4D97-AF65-F5344CB8AC3E}">
        <p14:creationId xmlns:p14="http://schemas.microsoft.com/office/powerpoint/2010/main" val="602512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altLang="zh-CN" dirty="0" smtClean="0">
                <a:solidFill>
                  <a:schemeClr val="tx1"/>
                </a:solidFill>
                <a:ea typeface="BentonSans Medium" charset="0"/>
                <a:cs typeface="BentonSans Medium" charset="0"/>
              </a:rPr>
              <a:t>Examples</a:t>
            </a:r>
            <a:endParaRPr lang="en-US" dirty="0">
              <a:solidFill>
                <a:schemeClr val="tx1"/>
              </a:solidFill>
              <a:ea typeface="BentonSans Medium" charset="0"/>
              <a:cs typeface="BentonSans Medium"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43" y="1513684"/>
            <a:ext cx="6731000" cy="4179428"/>
          </a:xfrm>
          <a:prstGeom prst="rect">
            <a:avLst/>
          </a:prstGeom>
          <a:ln>
            <a:solidFill>
              <a:schemeClr val="tx1"/>
            </a:solidFill>
          </a:ln>
        </p:spPr>
      </p:pic>
    </p:spTree>
    <p:extLst>
      <p:ext uri="{BB962C8B-B14F-4D97-AF65-F5344CB8AC3E}">
        <p14:creationId xmlns:p14="http://schemas.microsoft.com/office/powerpoint/2010/main" val="6298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altLang="zh-CN" dirty="0" smtClean="0">
                <a:solidFill>
                  <a:schemeClr val="tx1"/>
                </a:solidFill>
                <a:ea typeface="BentonSans Medium" charset="0"/>
                <a:cs typeface="BentonSans Medium" charset="0"/>
              </a:rPr>
              <a:t>Examples</a:t>
            </a:r>
            <a:endParaRPr lang="en-US" dirty="0">
              <a:solidFill>
                <a:schemeClr val="tx1"/>
              </a:solidFill>
              <a:ea typeface="BentonSans Medium" charset="0"/>
              <a:cs typeface="BentonSans Medium"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435" y="1608354"/>
            <a:ext cx="6642100" cy="4199376"/>
          </a:xfrm>
          <a:prstGeom prst="rect">
            <a:avLst/>
          </a:prstGeom>
          <a:ln>
            <a:solidFill>
              <a:schemeClr val="tx1"/>
            </a:solidFill>
          </a:ln>
        </p:spPr>
      </p:pic>
    </p:spTree>
    <p:extLst>
      <p:ext uri="{BB962C8B-B14F-4D97-AF65-F5344CB8AC3E}">
        <p14:creationId xmlns:p14="http://schemas.microsoft.com/office/powerpoint/2010/main" val="30532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altLang="zh-CN" dirty="0" smtClean="0">
                <a:solidFill>
                  <a:schemeClr val="tx1"/>
                </a:solidFill>
                <a:ea typeface="BentonSans Medium" charset="0"/>
                <a:cs typeface="BentonSans Medium" charset="0"/>
              </a:rPr>
              <a:t>Examples</a:t>
            </a:r>
            <a:endParaRPr lang="en-US" dirty="0">
              <a:solidFill>
                <a:schemeClr val="tx1"/>
              </a:solidFill>
              <a:ea typeface="BentonSans Medium" charset="0"/>
              <a:cs typeface="BentonSans Medium"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0678" y="1544689"/>
            <a:ext cx="6261100" cy="4193019"/>
          </a:xfrm>
          <a:prstGeom prst="rect">
            <a:avLst/>
          </a:prstGeom>
          <a:ln>
            <a:solidFill>
              <a:schemeClr val="tx1"/>
            </a:solidFill>
          </a:ln>
        </p:spPr>
      </p:pic>
    </p:spTree>
    <p:extLst>
      <p:ext uri="{BB962C8B-B14F-4D97-AF65-F5344CB8AC3E}">
        <p14:creationId xmlns:p14="http://schemas.microsoft.com/office/powerpoint/2010/main" val="1636877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1639" y="2802167"/>
            <a:ext cx="4112155" cy="769441"/>
          </a:xfrm>
          <a:prstGeom prst="rect">
            <a:avLst/>
          </a:prstGeom>
          <a:noFill/>
        </p:spPr>
        <p:txBody>
          <a:bodyPr wrap="square" rtlCol="0">
            <a:spAutoFit/>
          </a:bodyPr>
          <a:lstStyle/>
          <a:p>
            <a:pPr algn="ctr"/>
            <a:r>
              <a:rPr lang="en-US" sz="4400" dirty="0">
                <a:latin typeface="Franklin Gothic Book Regular" charset="0"/>
              </a:rPr>
              <a:t>Questions?</a:t>
            </a:r>
          </a:p>
        </p:txBody>
      </p:sp>
    </p:spTree>
    <p:extLst>
      <p:ext uri="{BB962C8B-B14F-4D97-AF65-F5344CB8AC3E}">
        <p14:creationId xmlns:p14="http://schemas.microsoft.com/office/powerpoint/2010/main" val="2018044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Voyant</a:t>
            </a:r>
            <a:r>
              <a:rPr lang="en-US" dirty="0" smtClean="0"/>
              <a:t> Tools</a:t>
            </a:r>
            <a:endParaRPr lang="en-US" dirty="0"/>
          </a:p>
        </p:txBody>
      </p:sp>
      <p:sp>
        <p:nvSpPr>
          <p:cNvPr id="3" name="Text Placeholder 2"/>
          <p:cNvSpPr>
            <a:spLocks noGrp="1"/>
          </p:cNvSpPr>
          <p:nvPr>
            <p:ph type="body" idx="1"/>
          </p:nvPr>
        </p:nvSpPr>
        <p:spPr/>
        <p:txBody>
          <a:bodyPr/>
          <a:lstStyle/>
          <a:p>
            <a:r>
              <a:rPr lang="en-US" dirty="0" smtClean="0"/>
              <a:t>Quickly visualize text</a:t>
            </a:r>
            <a:endParaRPr lang="en-US" dirty="0"/>
          </a:p>
        </p:txBody>
      </p:sp>
    </p:spTree>
    <p:extLst>
      <p:ext uri="{BB962C8B-B14F-4D97-AF65-F5344CB8AC3E}">
        <p14:creationId xmlns:p14="http://schemas.microsoft.com/office/powerpoint/2010/main" val="101333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Aid analysis</a:t>
            </a:r>
            <a:endParaRPr lang="en-US" dirty="0"/>
          </a:p>
        </p:txBody>
      </p:sp>
      <p:sp>
        <p:nvSpPr>
          <p:cNvPr id="3" name="Content Placeholder 2"/>
          <p:cNvSpPr>
            <a:spLocks noGrp="1"/>
          </p:cNvSpPr>
          <p:nvPr>
            <p:ph idx="1"/>
          </p:nvPr>
        </p:nvSpPr>
        <p:spPr/>
        <p:txBody>
          <a:bodyPr/>
          <a:lstStyle/>
          <a:p>
            <a:r>
              <a:rPr lang="en-US" dirty="0" smtClean="0"/>
              <a:t>Especially for large datasets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65077"/>
            <a:ext cx="4940515" cy="3200106"/>
          </a:xfrm>
          <a:prstGeom prst="rect">
            <a:avLst/>
          </a:prstGeom>
          <a:ln>
            <a:solidFill>
              <a:schemeClr val="tx1"/>
            </a:solidFill>
          </a:ln>
        </p:spPr>
      </p:pic>
      <p:sp>
        <p:nvSpPr>
          <p:cNvPr id="5" name="Rectangle 4"/>
          <p:cNvSpPr/>
          <p:nvPr/>
        </p:nvSpPr>
        <p:spPr>
          <a:xfrm>
            <a:off x="838200" y="5565183"/>
            <a:ext cx="4940515" cy="276999"/>
          </a:xfrm>
          <a:prstGeom prst="rect">
            <a:avLst/>
          </a:prstGeom>
        </p:spPr>
        <p:txBody>
          <a:bodyPr wrap="square">
            <a:spAutoFit/>
          </a:bodyPr>
          <a:lstStyle/>
          <a:p>
            <a:r>
              <a:rPr lang="en-US" sz="1200" dirty="0" smtClean="0">
                <a:latin typeface="Franklin Gothic Book Regular" charset="0"/>
              </a:rPr>
              <a:t>http://</a:t>
            </a:r>
            <a:r>
              <a:rPr lang="en-US" sz="1200" dirty="0" err="1" smtClean="0">
                <a:latin typeface="Franklin Gothic Book Regular" charset="0"/>
              </a:rPr>
              <a:t>belfastgroup.digitalscholarship.emory.edu</a:t>
            </a:r>
            <a:r>
              <a:rPr lang="en-US" sz="1200" dirty="0" smtClean="0">
                <a:latin typeface="Franklin Gothic Book Regular" charset="0"/>
              </a:rPr>
              <a:t>/network/</a:t>
            </a:r>
            <a:r>
              <a:rPr lang="en-US" sz="1200" dirty="0" err="1" smtClean="0">
                <a:latin typeface="Franklin Gothic Book Regular" charset="0"/>
              </a:rPr>
              <a:t>belfast</a:t>
            </a:r>
            <a:r>
              <a:rPr lang="en-US" sz="1200" dirty="0" smtClean="0">
                <a:latin typeface="Franklin Gothic Book Regular" charset="0"/>
              </a:rPr>
              <a:t>-group/</a:t>
            </a:r>
            <a:endParaRPr lang="en-US" sz="1200" dirty="0">
              <a:latin typeface="Franklin Gothic Book Regular"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17886"/>
            <a:ext cx="5574224" cy="2894488"/>
          </a:xfrm>
          <a:prstGeom prst="rect">
            <a:avLst/>
          </a:prstGeom>
          <a:ln>
            <a:solidFill>
              <a:schemeClr val="tx1"/>
            </a:solidFill>
          </a:ln>
        </p:spPr>
      </p:pic>
      <p:sp>
        <p:nvSpPr>
          <p:cNvPr id="7" name="Rectangle 6"/>
          <p:cNvSpPr/>
          <p:nvPr/>
        </p:nvSpPr>
        <p:spPr>
          <a:xfrm>
            <a:off x="6031854" y="5423468"/>
            <a:ext cx="5638370" cy="276999"/>
          </a:xfrm>
          <a:prstGeom prst="rect">
            <a:avLst/>
          </a:prstGeom>
        </p:spPr>
        <p:txBody>
          <a:bodyPr wrap="square">
            <a:spAutoFit/>
          </a:bodyPr>
          <a:lstStyle/>
          <a:p>
            <a:r>
              <a:rPr lang="en-US" sz="1200" dirty="0" smtClean="0">
                <a:latin typeface="Franklin Gothic Book Regular" charset="0"/>
              </a:rPr>
              <a:t>https://</a:t>
            </a:r>
            <a:r>
              <a:rPr lang="en-US" sz="1200" dirty="0" err="1" smtClean="0">
                <a:latin typeface="Franklin Gothic Book Regular" charset="0"/>
              </a:rPr>
              <a:t>books.google.com</a:t>
            </a:r>
            <a:r>
              <a:rPr lang="en-US" sz="1200" dirty="0" smtClean="0">
                <a:latin typeface="Franklin Gothic Book Regular" charset="0"/>
              </a:rPr>
              <a:t>/</a:t>
            </a:r>
            <a:r>
              <a:rPr lang="en-US" sz="1200" dirty="0" err="1" smtClean="0">
                <a:latin typeface="Franklin Gothic Book Regular" charset="0"/>
              </a:rPr>
              <a:t>ngrams</a:t>
            </a:r>
            <a:r>
              <a:rPr lang="en-US" sz="1200" dirty="0" smtClean="0">
                <a:latin typeface="Franklin Gothic Book Regular" charset="0"/>
              </a:rPr>
              <a:t>/</a:t>
            </a:r>
            <a:endParaRPr lang="en-US" sz="1200" dirty="0">
              <a:latin typeface="Franklin Gothic Book Regular" charset="0"/>
            </a:endParaRPr>
          </a:p>
        </p:txBody>
      </p:sp>
    </p:spTree>
    <p:extLst>
      <p:ext uri="{BB962C8B-B14F-4D97-AF65-F5344CB8AC3E}">
        <p14:creationId xmlns:p14="http://schemas.microsoft.com/office/powerpoint/2010/main" val="736008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a:t>
            </a:r>
            <a:r>
              <a:rPr lang="en-US" dirty="0" err="1" smtClean="0"/>
              <a:t>Voyant</a:t>
            </a:r>
            <a:endParaRPr lang="en-US" dirty="0"/>
          </a:p>
        </p:txBody>
      </p:sp>
      <p:sp>
        <p:nvSpPr>
          <p:cNvPr id="5" name="Content Placeholder 4"/>
          <p:cNvSpPr>
            <a:spLocks noGrp="1"/>
          </p:cNvSpPr>
          <p:nvPr>
            <p:ph idx="1"/>
          </p:nvPr>
        </p:nvSpPr>
        <p:spPr/>
        <p:txBody>
          <a:bodyPr/>
          <a:lstStyle/>
          <a:p>
            <a:r>
              <a:rPr lang="en-US" dirty="0" smtClean="0"/>
              <a:t>Developed by </a:t>
            </a:r>
            <a:r>
              <a:rPr lang="en-US" dirty="0" err="1"/>
              <a:t>Stéfan</a:t>
            </a:r>
            <a:r>
              <a:rPr lang="en-US" dirty="0"/>
              <a:t> Sinclair &amp; Geoffrey </a:t>
            </a:r>
            <a:r>
              <a:rPr lang="en-US" dirty="0" smtClean="0"/>
              <a:t>Rockwell</a:t>
            </a:r>
          </a:p>
          <a:p>
            <a:r>
              <a:rPr lang="en-US" dirty="0" smtClean="0"/>
              <a:t>Web-based tool </a:t>
            </a:r>
            <a:endParaRPr lang="is-IS" dirty="0" smtClean="0"/>
          </a:p>
          <a:p>
            <a:r>
              <a:rPr lang="en-US" dirty="0" smtClean="0"/>
              <a:t>U</a:t>
            </a:r>
            <a:r>
              <a:rPr lang="is-IS" dirty="0" smtClean="0"/>
              <a:t>seful for quickly visualizing and analyzing text data</a:t>
            </a:r>
          </a:p>
          <a:p>
            <a:r>
              <a:rPr lang="is-IS" dirty="0" smtClean="0"/>
              <a:t>The user imports their own data</a:t>
            </a:r>
          </a:p>
        </p:txBody>
      </p:sp>
    </p:spTree>
    <p:extLst>
      <p:ext uri="{BB962C8B-B14F-4D97-AF65-F5344CB8AC3E}">
        <p14:creationId xmlns:p14="http://schemas.microsoft.com/office/powerpoint/2010/main" val="231458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Voyant</a:t>
            </a:r>
            <a:r>
              <a:rPr lang="en-US" dirty="0" smtClean="0"/>
              <a:t>: importing text</a:t>
            </a:r>
            <a:endParaRPr lang="en-US" dirty="0"/>
          </a:p>
        </p:txBody>
      </p:sp>
      <p:sp>
        <p:nvSpPr>
          <p:cNvPr id="3" name="Content Placeholder 2"/>
          <p:cNvSpPr>
            <a:spLocks noGrp="1"/>
          </p:cNvSpPr>
          <p:nvPr>
            <p:ph idx="1"/>
          </p:nvPr>
        </p:nvSpPr>
        <p:spPr/>
        <p:txBody>
          <a:bodyPr/>
          <a:lstStyle/>
          <a:p>
            <a:r>
              <a:rPr lang="en-US" dirty="0" smtClean="0"/>
              <a:t>Import text in many formats</a:t>
            </a:r>
          </a:p>
          <a:p>
            <a:pPr lvl="1"/>
            <a:r>
              <a:rPr lang="en-US" dirty="0" smtClean="0"/>
              <a:t>PDF</a:t>
            </a:r>
          </a:p>
          <a:p>
            <a:pPr lvl="1"/>
            <a:r>
              <a:rPr lang="en-US" dirty="0" smtClean="0"/>
              <a:t>Microsoft Word</a:t>
            </a:r>
          </a:p>
          <a:p>
            <a:pPr lvl="1"/>
            <a:r>
              <a:rPr lang="en-US" dirty="0" smtClean="0"/>
              <a:t>Plain text</a:t>
            </a:r>
          </a:p>
          <a:p>
            <a:pPr lvl="1"/>
            <a:r>
              <a:rPr lang="en-US" dirty="0" smtClean="0"/>
              <a:t>URL</a:t>
            </a:r>
            <a:endParaRPr lang="en-US" dirty="0"/>
          </a:p>
        </p:txBody>
      </p:sp>
    </p:spTree>
    <p:extLst>
      <p:ext uri="{BB962C8B-B14F-4D97-AF65-F5344CB8AC3E}">
        <p14:creationId xmlns:p14="http://schemas.microsoft.com/office/powerpoint/2010/main" val="595943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 in text analysis</a:t>
            </a:r>
            <a:endParaRPr lang="en-US" dirty="0"/>
          </a:p>
        </p:txBody>
      </p:sp>
      <p:sp>
        <p:nvSpPr>
          <p:cNvPr id="3" name="Content Placeholder 2"/>
          <p:cNvSpPr>
            <a:spLocks noGrp="1"/>
          </p:cNvSpPr>
          <p:nvPr>
            <p:ph idx="1"/>
          </p:nvPr>
        </p:nvSpPr>
        <p:spPr/>
        <p:txBody>
          <a:bodyPr/>
          <a:lstStyle/>
          <a:p>
            <a:r>
              <a:rPr lang="en-US" dirty="0" smtClean="0"/>
              <a:t>Stop words – frequently used words of little importance to your analysis</a:t>
            </a:r>
          </a:p>
          <a:p>
            <a:r>
              <a:rPr lang="en-US" dirty="0" smtClean="0"/>
              <a:t>Collocations – a specified word shown in the context of its surrounding words</a:t>
            </a:r>
            <a:endParaRPr lang="en-US" dirty="0"/>
          </a:p>
          <a:p>
            <a:r>
              <a:rPr lang="en-US" dirty="0" smtClean="0"/>
              <a:t>Word cloud - visualization where the most frequently used words are displayed largest</a:t>
            </a:r>
          </a:p>
        </p:txBody>
      </p:sp>
    </p:spTree>
    <p:extLst>
      <p:ext uri="{BB962C8B-B14F-4D97-AF65-F5344CB8AC3E}">
        <p14:creationId xmlns:p14="http://schemas.microsoft.com/office/powerpoint/2010/main" val="10179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Find Texts</a:t>
            </a:r>
            <a:endParaRPr lang="en-US" dirty="0"/>
          </a:p>
        </p:txBody>
      </p:sp>
      <p:sp>
        <p:nvSpPr>
          <p:cNvPr id="3" name="Content Placeholder 2"/>
          <p:cNvSpPr>
            <a:spLocks noGrp="1"/>
          </p:cNvSpPr>
          <p:nvPr>
            <p:ph idx="1"/>
          </p:nvPr>
        </p:nvSpPr>
        <p:spPr/>
        <p:txBody>
          <a:bodyPr/>
          <a:lstStyle/>
          <a:p>
            <a:r>
              <a:rPr lang="en-US" dirty="0" smtClean="0"/>
              <a:t>Internet </a:t>
            </a:r>
            <a:r>
              <a:rPr lang="en-US" dirty="0"/>
              <a:t>Archive: http://archive.org </a:t>
            </a:r>
          </a:p>
          <a:p>
            <a:r>
              <a:rPr lang="en-US" dirty="0" smtClean="0"/>
              <a:t>Digital </a:t>
            </a:r>
            <a:r>
              <a:rPr lang="en-US" dirty="0"/>
              <a:t>Public Library of America:  http://dp.la </a:t>
            </a:r>
          </a:p>
          <a:p>
            <a:r>
              <a:rPr lang="en-US" dirty="0" err="1" smtClean="0"/>
              <a:t>HathiTrust</a:t>
            </a:r>
            <a:r>
              <a:rPr lang="en-US" dirty="0"/>
              <a:t>: http://www.hathitrust.org </a:t>
            </a:r>
          </a:p>
          <a:p>
            <a:r>
              <a:rPr lang="en-US" dirty="0" smtClean="0"/>
              <a:t>Project Gutenberg: http://www.projectgutenberg.org </a:t>
            </a:r>
          </a:p>
          <a:p>
            <a:r>
              <a:rPr lang="en-US" dirty="0" err="1" smtClean="0"/>
              <a:t>WikiMedia</a:t>
            </a:r>
            <a:r>
              <a:rPr lang="en-US" dirty="0" smtClean="0"/>
              <a:t> Commons: http://commons.Wikimedia.org</a:t>
            </a:r>
            <a:endParaRPr lang="en-US" dirty="0"/>
          </a:p>
          <a:p>
            <a:r>
              <a:rPr lang="en-US" dirty="0" smtClean="0"/>
              <a:t>Many libraries, archives, and museums’ online collections </a:t>
            </a:r>
          </a:p>
          <a:p>
            <a:pPr lvl="1"/>
            <a:r>
              <a:rPr lang="en-US" sz="2200" dirty="0"/>
              <a:t>New York Public Library: </a:t>
            </a:r>
            <a:r>
              <a:rPr lang="en-US" sz="2200" dirty="0">
                <a:hlinkClick r:id="rId2"/>
              </a:rPr>
              <a:t>http://digitalcollections.nypl.org/</a:t>
            </a:r>
            <a:r>
              <a:rPr lang="en-US" sz="2200" dirty="0"/>
              <a:t> </a:t>
            </a:r>
          </a:p>
          <a:p>
            <a:pPr lvl="1"/>
            <a:r>
              <a:rPr lang="en-US" sz="2200" dirty="0"/>
              <a:t>British Library Labs: </a:t>
            </a:r>
            <a:r>
              <a:rPr lang="en-US" sz="2200" dirty="0">
                <a:hlinkClick r:id="rId3"/>
              </a:rPr>
              <a:t>http://labs.bl.uk/Digital+Collections+-+Images</a:t>
            </a:r>
            <a:r>
              <a:rPr lang="en-US" sz="2200" dirty="0"/>
              <a:t> </a:t>
            </a:r>
          </a:p>
          <a:p>
            <a:endParaRPr lang="en-US" dirty="0" smtClean="0"/>
          </a:p>
          <a:p>
            <a:endParaRPr lang="en-US" dirty="0"/>
          </a:p>
        </p:txBody>
      </p:sp>
    </p:spTree>
    <p:extLst>
      <p:ext uri="{BB962C8B-B14F-4D97-AF65-F5344CB8AC3E}">
        <p14:creationId xmlns:p14="http://schemas.microsoft.com/office/powerpoint/2010/main" val="3667410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Insert text into </a:t>
            </a:r>
            <a:r>
              <a:rPr lang="en-US" dirty="0" err="1" smtClean="0"/>
              <a:t>Voyant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605" y="1825625"/>
            <a:ext cx="7496790" cy="4059238"/>
          </a:xfrm>
        </p:spPr>
      </p:pic>
      <p:sp>
        <p:nvSpPr>
          <p:cNvPr id="4" name="Rectangle 3"/>
          <p:cNvSpPr/>
          <p:nvPr/>
        </p:nvSpPr>
        <p:spPr>
          <a:xfrm>
            <a:off x="4398190" y="1330683"/>
            <a:ext cx="2521011" cy="369332"/>
          </a:xfrm>
          <a:prstGeom prst="rect">
            <a:avLst/>
          </a:prstGeom>
        </p:spPr>
        <p:txBody>
          <a:bodyPr wrap="none">
            <a:spAutoFit/>
          </a:bodyPr>
          <a:lstStyle/>
          <a:p>
            <a:r>
              <a:rPr lang="en-US" b="1" dirty="0"/>
              <a:t>http://voyant-tools.org/</a:t>
            </a:r>
          </a:p>
        </p:txBody>
      </p:sp>
    </p:spTree>
    <p:extLst>
      <p:ext uri="{BB962C8B-B14F-4D97-AF65-F5344CB8AC3E}">
        <p14:creationId xmlns:p14="http://schemas.microsoft.com/office/powerpoint/2010/main" val="1989984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Notes</a:t>
            </a:r>
            <a:endParaRPr lang="en-US" dirty="0"/>
          </a:p>
        </p:txBody>
      </p:sp>
      <p:sp>
        <p:nvSpPr>
          <p:cNvPr id="3" name="Content Placeholder 2"/>
          <p:cNvSpPr>
            <a:spLocks noGrp="1"/>
          </p:cNvSpPr>
          <p:nvPr>
            <p:ph idx="1"/>
          </p:nvPr>
        </p:nvSpPr>
        <p:spPr/>
        <p:txBody>
          <a:bodyPr/>
          <a:lstStyle/>
          <a:p>
            <a:r>
              <a:rPr lang="en-US" dirty="0" smtClean="0"/>
              <a:t>Detects Your Language</a:t>
            </a:r>
          </a:p>
          <a:p>
            <a:r>
              <a:rPr lang="en-US" dirty="0" smtClean="0"/>
              <a:t>Export URL</a:t>
            </a:r>
          </a:p>
          <a:p>
            <a:r>
              <a:rPr lang="en-US" dirty="0" smtClean="0"/>
              <a:t>Export View (visualizations and data)</a:t>
            </a:r>
          </a:p>
          <a:p>
            <a:r>
              <a:rPr lang="en-US" dirty="0" smtClean="0"/>
              <a:t>Pull out segments </a:t>
            </a:r>
          </a:p>
          <a:p>
            <a:r>
              <a:rPr lang="en-US" dirty="0"/>
              <a:t>Documentation:  </a:t>
            </a:r>
            <a:r>
              <a:rPr lang="en-US" dirty="0">
                <a:hlinkClick r:id="rId2"/>
              </a:rPr>
              <a:t>http://voyant-tools.org/docs/#!/</a:t>
            </a:r>
            <a:r>
              <a:rPr lang="en-US" dirty="0" smtClean="0">
                <a:hlinkClick r:id="rId2"/>
              </a:rPr>
              <a:t>guide</a:t>
            </a:r>
            <a:r>
              <a:rPr lang="en-US" dirty="0" smtClean="0"/>
              <a:t> </a:t>
            </a:r>
          </a:p>
          <a:p>
            <a:endParaRPr lang="en-US" dirty="0"/>
          </a:p>
        </p:txBody>
      </p:sp>
    </p:spTree>
    <p:extLst>
      <p:ext uri="{BB962C8B-B14F-4D97-AF65-F5344CB8AC3E}">
        <p14:creationId xmlns:p14="http://schemas.microsoft.com/office/powerpoint/2010/main" val="756467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in </a:t>
            </a:r>
            <a:r>
              <a:rPr lang="en-US" dirty="0" err="1" smtClean="0"/>
              <a:t>Voyant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269" y="1825625"/>
            <a:ext cx="7887462" cy="4059238"/>
          </a:xfrm>
        </p:spPr>
      </p:pic>
    </p:spTree>
    <p:extLst>
      <p:ext uri="{BB962C8B-B14F-4D97-AF65-F5344CB8AC3E}">
        <p14:creationId xmlns:p14="http://schemas.microsoft.com/office/powerpoint/2010/main" val="3434552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the Text with </a:t>
            </a:r>
            <a:r>
              <a:rPr lang="en-US" dirty="0" err="1" smtClean="0"/>
              <a:t>Voyant</a:t>
            </a:r>
            <a:r>
              <a:rPr lang="en-US" dirty="0" smtClean="0"/>
              <a:t> Tools</a:t>
            </a:r>
            <a:endParaRPr lang="en-US" dirty="0"/>
          </a:p>
        </p:txBody>
      </p:sp>
      <p:sp>
        <p:nvSpPr>
          <p:cNvPr id="3" name="Content Placeholder 2"/>
          <p:cNvSpPr>
            <a:spLocks noGrp="1"/>
          </p:cNvSpPr>
          <p:nvPr>
            <p:ph idx="1"/>
          </p:nvPr>
        </p:nvSpPr>
        <p:spPr/>
        <p:txBody>
          <a:bodyPr/>
          <a:lstStyle/>
          <a:p>
            <a:r>
              <a:rPr lang="en-US" dirty="0" smtClean="0"/>
              <a:t>Default view is five tools</a:t>
            </a:r>
          </a:p>
          <a:p>
            <a:pPr lvl="1"/>
            <a:r>
              <a:rPr lang="en-US" dirty="0" smtClean="0"/>
              <a:t>Reader: View the text you uploaded into </a:t>
            </a:r>
            <a:r>
              <a:rPr lang="en-US" dirty="0" err="1" smtClean="0"/>
              <a:t>Voyant</a:t>
            </a:r>
            <a:endParaRPr lang="en-US" dirty="0" smtClean="0"/>
          </a:p>
          <a:p>
            <a:pPr lvl="1"/>
            <a:r>
              <a:rPr lang="en-US" dirty="0" smtClean="0"/>
              <a:t>Terms: View counts of the most frequently occurring terms</a:t>
            </a:r>
          </a:p>
          <a:p>
            <a:pPr lvl="1"/>
            <a:r>
              <a:rPr lang="en-US" dirty="0" smtClean="0"/>
              <a:t>Trends: See what kinds of words occur across the corpus</a:t>
            </a:r>
          </a:p>
          <a:p>
            <a:pPr lvl="1"/>
            <a:r>
              <a:rPr lang="en-US" dirty="0" smtClean="0"/>
              <a:t>Phrases:  See frequently occurring phrases</a:t>
            </a:r>
          </a:p>
          <a:p>
            <a:pPr lvl="1"/>
            <a:r>
              <a:rPr lang="en-US" dirty="0" smtClean="0"/>
              <a:t>Contexts: </a:t>
            </a:r>
            <a:r>
              <a:rPr lang="en-US" dirty="0"/>
              <a:t> </a:t>
            </a:r>
            <a:r>
              <a:rPr lang="en-US" dirty="0" smtClean="0"/>
              <a:t>Provides basic Key Word-In-Context (KWIC) analysis</a:t>
            </a:r>
          </a:p>
          <a:p>
            <a:pPr lvl="1"/>
            <a:endParaRPr lang="en-US" dirty="0" smtClean="0"/>
          </a:p>
        </p:txBody>
      </p:sp>
    </p:spTree>
    <p:extLst>
      <p:ext uri="{BB962C8B-B14F-4D97-AF65-F5344CB8AC3E}">
        <p14:creationId xmlns:p14="http://schemas.microsoft.com/office/powerpoint/2010/main" val="2778424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Summary, Document, Phrases</a:t>
            </a:r>
            <a:endParaRPr lang="en-US" dirty="0"/>
          </a:p>
        </p:txBody>
      </p:sp>
      <p:sp>
        <p:nvSpPr>
          <p:cNvPr id="4" name="Content Placeholder 3"/>
          <p:cNvSpPr>
            <a:spLocks noGrp="1"/>
          </p:cNvSpPr>
          <p:nvPr>
            <p:ph idx="1"/>
          </p:nvPr>
        </p:nvSpPr>
        <p:spPr/>
        <p:txBody>
          <a:bodyPr>
            <a:normAutofit/>
          </a:bodyPr>
          <a:lstStyle/>
          <a:p>
            <a:r>
              <a:rPr lang="en-US" dirty="0" smtClean="0"/>
              <a:t>The </a:t>
            </a:r>
            <a:r>
              <a:rPr lang="en-US" b="1" dirty="0"/>
              <a:t>Summary</a:t>
            </a:r>
            <a:r>
              <a:rPr lang="en-US" dirty="0"/>
              <a:t> tool will provide information about the text or group of texts including total number of documents and words, length of documents, and distinctive words in each text. This will also draw out notable peaks in frequency and vocabulary density. </a:t>
            </a:r>
            <a:endParaRPr lang="en-US" dirty="0" smtClean="0"/>
          </a:p>
          <a:p>
            <a:r>
              <a:rPr lang="en-US" dirty="0" smtClean="0"/>
              <a:t>The Phrases tool will show common phrases and the frequency of their occurrences.</a:t>
            </a:r>
            <a:endParaRPr lang="en-US" dirty="0"/>
          </a:p>
        </p:txBody>
      </p:sp>
    </p:spTree>
    <p:extLst>
      <p:ext uri="{BB962C8B-B14F-4D97-AF65-F5344CB8AC3E}">
        <p14:creationId xmlns:p14="http://schemas.microsoft.com/office/powerpoint/2010/main" val="1252137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5064" y="2859619"/>
            <a:ext cx="1488558" cy="10976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909542" y="3153450"/>
            <a:ext cx="1488558" cy="10976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420984" y="5038940"/>
            <a:ext cx="1488558" cy="10976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Tools: Summary, Document, Phrases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297" y="1534056"/>
            <a:ext cx="4559606" cy="2105920"/>
          </a:xfr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40895"/>
            <a:ext cx="5071732" cy="2099081"/>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489" y="3722032"/>
            <a:ext cx="5685022" cy="2320274"/>
          </a:xfrm>
          <a:prstGeom prst="rect">
            <a:avLst/>
          </a:prstGeom>
          <a:ln>
            <a:solidFill>
              <a:schemeClr val="tx1"/>
            </a:solidFill>
          </a:ln>
        </p:spPr>
      </p:pic>
      <p:sp>
        <p:nvSpPr>
          <p:cNvPr id="7" name="TextBox 6"/>
          <p:cNvSpPr txBox="1"/>
          <p:nvPr/>
        </p:nvSpPr>
        <p:spPr>
          <a:xfrm>
            <a:off x="0" y="3270644"/>
            <a:ext cx="1172240" cy="369332"/>
          </a:xfrm>
          <a:prstGeom prst="rect">
            <a:avLst/>
          </a:prstGeom>
          <a:noFill/>
        </p:spPr>
        <p:txBody>
          <a:bodyPr wrap="square" rtlCol="0">
            <a:spAutoFit/>
          </a:bodyPr>
          <a:lstStyle/>
          <a:p>
            <a:pPr algn="r"/>
            <a:r>
              <a:rPr lang="en-US" dirty="0" smtClean="0">
                <a:latin typeface="Franklin Gothic Book" charset="0"/>
                <a:ea typeface="Franklin Gothic Book" charset="0"/>
                <a:cs typeface="Franklin Gothic Book" charset="0"/>
              </a:rPr>
              <a:t>Summary</a:t>
            </a:r>
            <a:endParaRPr lang="en-US" dirty="0">
              <a:latin typeface="Franklin Gothic Book" charset="0"/>
              <a:ea typeface="Franklin Gothic Book" charset="0"/>
              <a:cs typeface="Franklin Gothic Book" charset="0"/>
            </a:endParaRPr>
          </a:p>
        </p:txBody>
      </p:sp>
      <p:sp>
        <p:nvSpPr>
          <p:cNvPr id="8" name="TextBox 7"/>
          <p:cNvSpPr txBox="1"/>
          <p:nvPr/>
        </p:nvSpPr>
        <p:spPr>
          <a:xfrm>
            <a:off x="9973340" y="3654250"/>
            <a:ext cx="1194392" cy="369332"/>
          </a:xfrm>
          <a:prstGeom prst="rect">
            <a:avLst/>
          </a:prstGeom>
          <a:noFill/>
        </p:spPr>
        <p:txBody>
          <a:bodyPr wrap="square" rtlCol="0">
            <a:spAutoFit/>
          </a:bodyPr>
          <a:lstStyle/>
          <a:p>
            <a:pPr algn="r"/>
            <a:r>
              <a:rPr lang="en-US" dirty="0" smtClean="0">
                <a:latin typeface="Franklin Gothic Book" charset="0"/>
                <a:ea typeface="Franklin Gothic Book" charset="0"/>
                <a:cs typeface="Franklin Gothic Book" charset="0"/>
              </a:rPr>
              <a:t>Document</a:t>
            </a:r>
            <a:endParaRPr lang="en-US" dirty="0">
              <a:latin typeface="Franklin Gothic Book" charset="0"/>
              <a:ea typeface="Franklin Gothic Book" charset="0"/>
              <a:cs typeface="Franklin Gothic Book" charset="0"/>
            </a:endParaRPr>
          </a:p>
        </p:txBody>
      </p:sp>
      <p:sp>
        <p:nvSpPr>
          <p:cNvPr id="9" name="TextBox 8"/>
          <p:cNvSpPr txBox="1"/>
          <p:nvPr/>
        </p:nvSpPr>
        <p:spPr>
          <a:xfrm>
            <a:off x="8938511" y="5672974"/>
            <a:ext cx="1141154" cy="369332"/>
          </a:xfrm>
          <a:prstGeom prst="rect">
            <a:avLst/>
          </a:prstGeom>
          <a:noFill/>
        </p:spPr>
        <p:txBody>
          <a:bodyPr wrap="square" rtlCol="0">
            <a:spAutoFit/>
          </a:bodyPr>
          <a:lstStyle/>
          <a:p>
            <a:r>
              <a:rPr lang="en-US" smtClean="0">
                <a:latin typeface="Franklin Gothic Book" charset="0"/>
                <a:ea typeface="Franklin Gothic Book" charset="0"/>
                <a:cs typeface="Franklin Gothic Book" charset="0"/>
              </a:rPr>
              <a:t>Phrases</a:t>
            </a:r>
            <a:r>
              <a:rPr lang="en-US" dirty="0" smtClean="0">
                <a:latin typeface="Franklin Gothic Book" charset="0"/>
                <a:ea typeface="Franklin Gothic Book" charset="0"/>
                <a:cs typeface="Franklin Gothic Book" charset="0"/>
              </a:rPr>
              <a:t>	</a:t>
            </a:r>
            <a:endParaRPr lang="en-US" dirty="0">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135971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 results</a:t>
            </a:r>
            <a:endParaRPr lang="en-US" dirty="0"/>
          </a:p>
        </p:txBody>
      </p:sp>
      <p:sp>
        <p:nvSpPr>
          <p:cNvPr id="3" name="Content Placeholder 2"/>
          <p:cNvSpPr>
            <a:spLocks noGrp="1"/>
          </p:cNvSpPr>
          <p:nvPr>
            <p:ph idx="1"/>
          </p:nvPr>
        </p:nvSpPr>
        <p:spPr/>
        <p:txBody>
          <a:bodyPr/>
          <a:lstStyle/>
          <a:p>
            <a:r>
              <a:rPr lang="en-US" smtClean="0"/>
              <a:t>Accompany publication or other dissemination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746" y="2888395"/>
            <a:ext cx="4744508" cy="2673626"/>
          </a:xfrm>
          <a:prstGeom prst="rect">
            <a:avLst/>
          </a:prstGeo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81738"/>
            <a:ext cx="5577175" cy="2447235"/>
          </a:xfrm>
          <a:prstGeom prst="rect">
            <a:avLst/>
          </a:prstGeom>
          <a:ln>
            <a:solidFill>
              <a:schemeClr val="tx1"/>
            </a:solidFill>
          </a:ln>
        </p:spPr>
      </p:pic>
      <p:sp>
        <p:nvSpPr>
          <p:cNvPr id="6" name="Rectangle 5"/>
          <p:cNvSpPr/>
          <p:nvPr/>
        </p:nvSpPr>
        <p:spPr>
          <a:xfrm>
            <a:off x="838200" y="5433106"/>
            <a:ext cx="6096000" cy="261610"/>
          </a:xfrm>
          <a:prstGeom prst="rect">
            <a:avLst/>
          </a:prstGeom>
        </p:spPr>
        <p:txBody>
          <a:bodyPr>
            <a:spAutoFit/>
          </a:bodyPr>
          <a:lstStyle/>
          <a:p>
            <a:r>
              <a:rPr lang="en-US" sz="1100" dirty="0" smtClean="0">
                <a:latin typeface="Franklin Gothic Book Regular" charset="0"/>
              </a:rPr>
              <a:t>http://</a:t>
            </a:r>
            <a:r>
              <a:rPr lang="en-US" sz="1100" dirty="0" err="1" smtClean="0">
                <a:latin typeface="Franklin Gothic Book Regular" charset="0"/>
              </a:rPr>
              <a:t>sappingattention.blogspot.com</a:t>
            </a:r>
            <a:r>
              <a:rPr lang="en-US" sz="1100" dirty="0" smtClean="0">
                <a:latin typeface="Franklin Gothic Book Regular" charset="0"/>
              </a:rPr>
              <a:t>/2014/12/fundamental-plot-arcs-seen-</a:t>
            </a:r>
            <a:r>
              <a:rPr lang="en-US" sz="1100" dirty="0" err="1" smtClean="0">
                <a:latin typeface="Franklin Gothic Book Regular" charset="0"/>
              </a:rPr>
              <a:t>through.html</a:t>
            </a:r>
            <a:endParaRPr lang="en-US" sz="1100" dirty="0">
              <a:latin typeface="Franklin Gothic Book Regular" charset="0"/>
            </a:endParaRPr>
          </a:p>
        </p:txBody>
      </p:sp>
      <p:sp>
        <p:nvSpPr>
          <p:cNvPr id="7" name="Rectangle 6"/>
          <p:cNvSpPr/>
          <p:nvPr/>
        </p:nvSpPr>
        <p:spPr>
          <a:xfrm>
            <a:off x="6771746" y="5623523"/>
            <a:ext cx="3448380" cy="261610"/>
          </a:xfrm>
          <a:prstGeom prst="rect">
            <a:avLst/>
          </a:prstGeom>
        </p:spPr>
        <p:txBody>
          <a:bodyPr wrap="none">
            <a:spAutoFit/>
          </a:bodyPr>
          <a:lstStyle/>
          <a:p>
            <a:r>
              <a:rPr lang="en-US" sz="1100" dirty="0" smtClean="0">
                <a:latin typeface="Franklin Gothic Book Regular" charset="0"/>
              </a:rPr>
              <a:t>http://</a:t>
            </a:r>
            <a:r>
              <a:rPr lang="en-US" sz="1100" dirty="0" err="1" smtClean="0">
                <a:latin typeface="Franklin Gothic Book Regular" charset="0"/>
              </a:rPr>
              <a:t>www.neoformix.com</a:t>
            </a:r>
            <a:r>
              <a:rPr lang="en-US" sz="1100" dirty="0" smtClean="0">
                <a:latin typeface="Franklin Gothic Book Regular" charset="0"/>
              </a:rPr>
              <a:t>/2013/NovelViews14_l.png</a:t>
            </a:r>
            <a:endParaRPr lang="en-US" sz="1100" dirty="0">
              <a:latin typeface="Franklin Gothic Book Regular" charset="0"/>
            </a:endParaRPr>
          </a:p>
        </p:txBody>
      </p:sp>
    </p:spTree>
    <p:extLst>
      <p:ext uri="{BB962C8B-B14F-4D97-AF65-F5344CB8AC3E}">
        <p14:creationId xmlns:p14="http://schemas.microsoft.com/office/powerpoint/2010/main" val="1292883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Cirrus</a:t>
            </a:r>
            <a:endParaRPr lang="en-US" dirty="0"/>
          </a:p>
        </p:txBody>
      </p:sp>
      <p:sp>
        <p:nvSpPr>
          <p:cNvPr id="3" name="Content Placeholder 2"/>
          <p:cNvSpPr>
            <a:spLocks noGrp="1"/>
          </p:cNvSpPr>
          <p:nvPr>
            <p:ph idx="1"/>
          </p:nvPr>
        </p:nvSpPr>
        <p:spPr/>
        <p:txBody>
          <a:bodyPr/>
          <a:lstStyle/>
          <a:p>
            <a:r>
              <a:rPr lang="en-US" b="1" dirty="0" smtClean="0"/>
              <a:t>D</a:t>
            </a:r>
            <a:r>
              <a:rPr lang="en-US" dirty="0" smtClean="0"/>
              <a:t>isplays </a:t>
            </a:r>
            <a:r>
              <a:rPr lang="en-US" dirty="0"/>
              <a:t>a word cloud of highest frequency terms. </a:t>
            </a:r>
            <a:endParaRPr lang="en-US" dirty="0" smtClean="0"/>
          </a:p>
          <a:p>
            <a:r>
              <a:rPr lang="en-US" dirty="0" smtClean="0"/>
              <a:t>Hovering </a:t>
            </a:r>
            <a:r>
              <a:rPr lang="en-US" dirty="0"/>
              <a:t>over certain words will reveal their frequency. Clicking on a word will reveal more information including a word trends graph. </a:t>
            </a:r>
            <a:endParaRPr lang="en-US" dirty="0" smtClean="0"/>
          </a:p>
          <a:p>
            <a:r>
              <a:rPr lang="en-US" dirty="0" smtClean="0"/>
              <a:t>To </a:t>
            </a:r>
            <a:r>
              <a:rPr lang="en-US" dirty="0"/>
              <a:t>remove articles such as “the” and “and” from the word </a:t>
            </a:r>
            <a:r>
              <a:rPr lang="en-US" dirty="0" smtClean="0"/>
              <a:t>cloud:</a:t>
            </a:r>
          </a:p>
          <a:p>
            <a:pPr lvl="1"/>
            <a:r>
              <a:rPr lang="en-US" dirty="0" smtClean="0"/>
              <a:t>Select </a:t>
            </a:r>
            <a:r>
              <a:rPr lang="en-US" dirty="0"/>
              <a:t>the cog tool above the Cirrus feature. </a:t>
            </a:r>
          </a:p>
          <a:p>
            <a:pPr lvl="1"/>
            <a:r>
              <a:rPr lang="en-US" dirty="0" smtClean="0"/>
              <a:t>Select </a:t>
            </a:r>
            <a:r>
              <a:rPr lang="en-US" dirty="0"/>
              <a:t>the language of the text from the drop down list and then click “Ok</a:t>
            </a:r>
            <a:r>
              <a:rPr lang="en-US" dirty="0" smtClean="0"/>
              <a:t>.”</a:t>
            </a:r>
          </a:p>
          <a:p>
            <a:pPr lvl="1"/>
            <a:r>
              <a:rPr lang="en-US" dirty="0" smtClean="0"/>
              <a:t> </a:t>
            </a:r>
            <a:r>
              <a:rPr lang="en-US" dirty="0"/>
              <a:t>This will remove stop words from the word cloud revealing a more meaningful representation.  </a:t>
            </a:r>
          </a:p>
          <a:p>
            <a:endParaRPr lang="en-US" dirty="0"/>
          </a:p>
        </p:txBody>
      </p:sp>
    </p:spTree>
    <p:extLst>
      <p:ext uri="{BB962C8B-B14F-4D97-AF65-F5344CB8AC3E}">
        <p14:creationId xmlns:p14="http://schemas.microsoft.com/office/powerpoint/2010/main" val="180394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Cirrus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442184" cy="4059238"/>
          </a:xfr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992" y="1271588"/>
            <a:ext cx="1943100" cy="838200"/>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992" y="3222698"/>
            <a:ext cx="4433432" cy="2314575"/>
          </a:xfrm>
          <a:prstGeom prst="rect">
            <a:avLst/>
          </a:prstGeom>
          <a:ln>
            <a:solidFill>
              <a:schemeClr val="tx1"/>
            </a:solidFill>
          </a:ln>
        </p:spPr>
      </p:pic>
      <p:cxnSp>
        <p:nvCxnSpPr>
          <p:cNvPr id="8" name="Straight Arrow Connector 7"/>
          <p:cNvCxnSpPr/>
          <p:nvPr/>
        </p:nvCxnSpPr>
        <p:spPr>
          <a:xfrm flipV="1">
            <a:off x="5007935" y="1560826"/>
            <a:ext cx="1246770" cy="28924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341997" y="2381435"/>
            <a:ext cx="3545" cy="569616"/>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421526" y="1271588"/>
            <a:ext cx="414669" cy="578477"/>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558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Trends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630601" cy="4059238"/>
          </a:xfr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7084" y="1690688"/>
            <a:ext cx="1409700" cy="546100"/>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084" y="3264195"/>
            <a:ext cx="5214064" cy="1555456"/>
          </a:xfrm>
          <a:prstGeom prst="rect">
            <a:avLst/>
          </a:prstGeom>
          <a:ln>
            <a:solidFill>
              <a:schemeClr val="tx1"/>
            </a:solidFill>
          </a:ln>
        </p:spPr>
      </p:pic>
      <p:cxnSp>
        <p:nvCxnSpPr>
          <p:cNvPr id="7" name="Straight Arrow Connector 6"/>
          <p:cNvCxnSpPr/>
          <p:nvPr/>
        </p:nvCxnSpPr>
        <p:spPr>
          <a:xfrm flipV="1">
            <a:off x="4933507" y="1926949"/>
            <a:ext cx="1418560" cy="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267569" y="2458319"/>
            <a:ext cx="3545" cy="569616"/>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201934" y="1655377"/>
            <a:ext cx="414669" cy="578477"/>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430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Contexts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4100" y="1943894"/>
            <a:ext cx="10083800" cy="3822700"/>
          </a:xfrm>
          <a:ln>
            <a:solidFill>
              <a:schemeClr val="tx1"/>
            </a:solidFill>
          </a:ln>
        </p:spPr>
      </p:pic>
    </p:spTree>
    <p:extLst>
      <p:ext uri="{BB962C8B-B14F-4D97-AF65-F5344CB8AC3E}">
        <p14:creationId xmlns:p14="http://schemas.microsoft.com/office/powerpoint/2010/main" val="1445434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t>
            </a:r>
            <a:r>
              <a:rPr lang="en-US" dirty="0" err="1" smtClean="0"/>
              <a:t>BubbleLines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150" y="2037077"/>
            <a:ext cx="10299700" cy="3657600"/>
          </a:xfrm>
          <a:ln>
            <a:solidFill>
              <a:schemeClr val="tx1"/>
            </a:solidFill>
          </a:ln>
        </p:spPr>
      </p:pic>
    </p:spTree>
    <p:extLst>
      <p:ext uri="{BB962C8B-B14F-4D97-AF65-F5344CB8AC3E}">
        <p14:creationId xmlns:p14="http://schemas.microsoft.com/office/powerpoint/2010/main" val="1076088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Try It!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Find a text online, or use the file ‘</a:t>
            </a:r>
            <a:r>
              <a:rPr lang="en-US" dirty="0" err="1" smtClean="0"/>
              <a:t>frankenstein.txt</a:t>
            </a:r>
            <a:r>
              <a:rPr lang="en-US" dirty="0" smtClean="0"/>
              <a:t>’</a:t>
            </a:r>
          </a:p>
          <a:p>
            <a:pPr marL="514350" indent="-514350">
              <a:buFont typeface="+mj-lt"/>
              <a:buAutoNum type="arabicPeriod"/>
            </a:pPr>
            <a:r>
              <a:rPr lang="en-US" dirty="0" smtClean="0"/>
              <a:t>Upload the text to </a:t>
            </a:r>
            <a:r>
              <a:rPr lang="en-US" dirty="0" err="1" smtClean="0"/>
              <a:t>Voyant</a:t>
            </a:r>
            <a:r>
              <a:rPr lang="en-US" dirty="0"/>
              <a:t>: </a:t>
            </a:r>
            <a:r>
              <a:rPr lang="en-US" dirty="0">
                <a:hlinkClick r:id="rId2"/>
              </a:rPr>
              <a:t>http://voyant-tools.org</a:t>
            </a:r>
            <a:r>
              <a:rPr lang="en-US" dirty="0" smtClean="0">
                <a:hlinkClick r:id="rId2"/>
              </a:rPr>
              <a:t>/</a:t>
            </a:r>
            <a:r>
              <a:rPr lang="en-US" dirty="0" smtClean="0"/>
              <a:t> </a:t>
            </a:r>
          </a:p>
          <a:p>
            <a:pPr marL="514350" indent="-514350">
              <a:buFont typeface="+mj-lt"/>
              <a:buAutoNum type="arabicPeriod"/>
            </a:pPr>
            <a:r>
              <a:rPr lang="en-US" dirty="0" smtClean="0"/>
              <a:t>Click “Reveal!” and see your analysis</a:t>
            </a:r>
            <a:endParaRPr lang="en-US" dirty="0"/>
          </a:p>
        </p:txBody>
      </p:sp>
    </p:spTree>
    <p:extLst>
      <p:ext uri="{BB962C8B-B14F-4D97-AF65-F5344CB8AC3E}">
        <p14:creationId xmlns:p14="http://schemas.microsoft.com/office/powerpoint/2010/main" val="1863208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and credits</a:t>
            </a:r>
            <a:endParaRPr lang="en-US" dirty="0"/>
          </a:p>
        </p:txBody>
      </p:sp>
      <p:sp>
        <p:nvSpPr>
          <p:cNvPr id="3" name="Content Placeholder 2"/>
          <p:cNvSpPr>
            <a:spLocks noGrp="1"/>
          </p:cNvSpPr>
          <p:nvPr>
            <p:ph idx="1"/>
          </p:nvPr>
        </p:nvSpPr>
        <p:spPr/>
        <p:txBody>
          <a:bodyPr/>
          <a:lstStyle/>
          <a:p>
            <a:r>
              <a:rPr lang="en-US" u="sng" dirty="0" smtClean="0"/>
              <a:t>Nicholae Cline and Leanne Nay, Indiana University:</a:t>
            </a:r>
            <a:r>
              <a:rPr lang="en-US" dirty="0" smtClean="0"/>
              <a:t>  Assisted with HT + Bookworm slides from “Digging Deeper, Reaching Further: Libraries Empowering Users to Mine HathiTrust Digital Library Resources” (</a:t>
            </a:r>
            <a:r>
              <a:rPr lang="en-US" dirty="0" smtClean="0">
                <a:hlinkClick r:id="rId2"/>
              </a:rPr>
              <a:t>http://teach.htrc.Illinois.edu</a:t>
            </a:r>
            <a:r>
              <a:rPr lang="en-US" dirty="0" smtClean="0"/>
              <a:t>)</a:t>
            </a:r>
          </a:p>
          <a:p>
            <a:endParaRPr lang="en-US" dirty="0"/>
          </a:p>
          <a:p>
            <a:r>
              <a:rPr lang="en-US" u="sng" dirty="0" smtClean="0"/>
              <a:t>Anna Trammell, University of Illinois:</a:t>
            </a:r>
            <a:r>
              <a:rPr lang="en-US" dirty="0"/>
              <a:t> Former Scholarly Commons GA </a:t>
            </a:r>
            <a:r>
              <a:rPr lang="en-US" dirty="0" smtClean="0"/>
              <a:t>who created </a:t>
            </a:r>
            <a:r>
              <a:rPr lang="en-US" dirty="0" smtClean="0"/>
              <a:t>earlier </a:t>
            </a:r>
            <a:r>
              <a:rPr lang="en-US" dirty="0" err="1" smtClean="0"/>
              <a:t>Voyant</a:t>
            </a:r>
            <a:r>
              <a:rPr lang="en-US" dirty="0" smtClean="0"/>
              <a:t> guide and tool instructions</a:t>
            </a:r>
            <a:endParaRPr lang="en-US" dirty="0"/>
          </a:p>
        </p:txBody>
      </p:sp>
    </p:spTree>
    <p:extLst>
      <p:ext uri="{BB962C8B-B14F-4D97-AF65-F5344CB8AC3E}">
        <p14:creationId xmlns:p14="http://schemas.microsoft.com/office/powerpoint/2010/main" val="3267494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QUESTIONS?</a:t>
            </a:r>
            <a:endParaRPr lang="en-US" dirty="0"/>
          </a:p>
        </p:txBody>
      </p:sp>
      <p:sp>
        <p:nvSpPr>
          <p:cNvPr id="3" name="Content Placeholder 2"/>
          <p:cNvSpPr>
            <a:spLocks noGrp="1"/>
          </p:cNvSpPr>
          <p:nvPr>
            <p:ph idx="1"/>
          </p:nvPr>
        </p:nvSpPr>
        <p:spPr/>
        <p:txBody>
          <a:bodyPr>
            <a:normAutofit/>
          </a:bodyPr>
          <a:lstStyle/>
          <a:p>
            <a:pPr marL="0" indent="0" algn="ctr">
              <a:buNone/>
            </a:pPr>
            <a:r>
              <a:rPr lang="en-US" b="1" dirty="0" smtClean="0"/>
              <a:t>Eleanor </a:t>
            </a:r>
            <a:r>
              <a:rPr lang="en-US" b="1" dirty="0" smtClean="0"/>
              <a:t>Dickson</a:t>
            </a:r>
          </a:p>
          <a:p>
            <a:pPr marL="0" indent="0" algn="ctr">
              <a:buNone/>
            </a:pPr>
            <a:r>
              <a:rPr lang="en-US" dirty="0" smtClean="0">
                <a:hlinkClick r:id="rId2"/>
              </a:rPr>
              <a:t>dicksone@Illinois.edu</a:t>
            </a:r>
            <a:endParaRPr lang="en-US" dirty="0" smtClean="0"/>
          </a:p>
          <a:p>
            <a:pPr marL="0" indent="0" algn="ctr">
              <a:buNone/>
            </a:pPr>
            <a:endParaRPr lang="en-US" dirty="0" smtClean="0"/>
          </a:p>
          <a:p>
            <a:pPr marL="0" indent="0" algn="ctr">
              <a:buNone/>
            </a:pPr>
            <a:r>
              <a:rPr lang="en-US" b="1" dirty="0"/>
              <a:t>Harriett Green</a:t>
            </a:r>
          </a:p>
          <a:p>
            <a:pPr marL="0" indent="0" algn="ctr">
              <a:buNone/>
            </a:pPr>
            <a:r>
              <a:rPr lang="en-US" dirty="0">
                <a:hlinkClick r:id="rId3"/>
              </a:rPr>
              <a:t>green19@Illinois.edu</a:t>
            </a:r>
            <a:endParaRPr lang="en-US" dirty="0"/>
          </a:p>
          <a:p>
            <a:pPr marL="0" indent="0" algn="ctr">
              <a:buNone/>
            </a:pPr>
            <a:endParaRPr lang="en-US" dirty="0"/>
          </a:p>
          <a:p>
            <a:pPr marL="0" indent="0" algn="ctr">
              <a:buNone/>
            </a:pPr>
            <a:r>
              <a:rPr lang="en-US" b="1" dirty="0" smtClean="0"/>
              <a:t>University </a:t>
            </a:r>
            <a:r>
              <a:rPr lang="en-US" b="1" dirty="0" smtClean="0"/>
              <a:t>of Illinois at Urbana-Champaign</a:t>
            </a:r>
          </a:p>
          <a:p>
            <a:pPr marL="0" indent="0" algn="ctr">
              <a:buNone/>
            </a:pPr>
            <a:r>
              <a:rPr lang="en-US" b="1" dirty="0" smtClean="0"/>
              <a:t>http://www.library.Illinois.edu/sc</a:t>
            </a:r>
            <a:endParaRPr lang="en-US" b="1" dirty="0"/>
          </a:p>
        </p:txBody>
      </p:sp>
    </p:spTree>
    <p:extLst>
      <p:ext uri="{BB962C8B-B14F-4D97-AF65-F5344CB8AC3E}">
        <p14:creationId xmlns:p14="http://schemas.microsoft.com/office/powerpoint/2010/main" val="1247252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HathiTrust+Bookworm</a:t>
            </a:r>
            <a:endParaRPr lang="en-US" dirty="0"/>
          </a:p>
        </p:txBody>
      </p:sp>
      <p:sp>
        <p:nvSpPr>
          <p:cNvPr id="5" name="Text Placeholder 4"/>
          <p:cNvSpPr>
            <a:spLocks noGrp="1"/>
          </p:cNvSpPr>
          <p:nvPr>
            <p:ph type="body" idx="1"/>
          </p:nvPr>
        </p:nvSpPr>
        <p:spPr/>
        <p:txBody>
          <a:bodyPr/>
          <a:lstStyle/>
          <a:p>
            <a:r>
              <a:rPr lang="en-US" dirty="0" smtClean="0"/>
              <a:t>Visualize Lexical Trends</a:t>
            </a:r>
            <a:endParaRPr lang="en-US" dirty="0"/>
          </a:p>
        </p:txBody>
      </p:sp>
    </p:spTree>
    <p:extLst>
      <p:ext uri="{BB962C8B-B14F-4D97-AF65-F5344CB8AC3E}">
        <p14:creationId xmlns:p14="http://schemas.microsoft.com/office/powerpoint/2010/main" val="1099591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1105284" y="1223512"/>
            <a:ext cx="3716215" cy="4525963"/>
          </a:xfrm>
        </p:spPr>
        <p:txBody>
          <a:bodyPr>
            <a:normAutofit/>
          </a:bodyPr>
          <a:lstStyle/>
          <a:p>
            <a:pPr marL="0" indent="0" algn="ctr">
              <a:buNone/>
            </a:pPr>
            <a:r>
              <a:rPr lang="en-US" sz="6000" b="1" dirty="0">
                <a:solidFill>
                  <a:srgbClr val="000000"/>
                </a:solidFill>
                <a:ea typeface="BentonSans" charset="0"/>
                <a:cs typeface="BentonSans" charset="0"/>
              </a:rPr>
              <a:t>HT</a:t>
            </a:r>
          </a:p>
          <a:p>
            <a:pPr marL="0" indent="0" algn="ctr">
              <a:lnSpc>
                <a:spcPct val="70000"/>
              </a:lnSpc>
              <a:buNone/>
            </a:pPr>
            <a:r>
              <a:rPr lang="en-US" sz="3600" b="1" dirty="0">
                <a:solidFill>
                  <a:srgbClr val="000000"/>
                </a:solidFill>
                <a:ea typeface="BentonSans" charset="0"/>
                <a:cs typeface="BentonSans" charset="0"/>
              </a:rPr>
              <a:t>HathiTrust</a:t>
            </a:r>
          </a:p>
          <a:p>
            <a:pPr marL="0" indent="0" algn="ctr">
              <a:lnSpc>
                <a:spcPct val="70000"/>
              </a:lnSpc>
              <a:buNone/>
            </a:pPr>
            <a:endParaRPr lang="en-US" sz="2400" dirty="0">
              <a:ea typeface="BentonSans" charset="0"/>
              <a:cs typeface="BentonSans" charset="0"/>
            </a:endParaRPr>
          </a:p>
          <a:p>
            <a:pPr>
              <a:buClr>
                <a:schemeClr val="bg1">
                  <a:lumMod val="65000"/>
                </a:schemeClr>
              </a:buClr>
              <a:buFont typeface="Wingdings" charset="2"/>
              <a:buChar char="§"/>
            </a:pPr>
            <a:r>
              <a:rPr lang="en-US" sz="2400" dirty="0">
                <a:ea typeface="BentonSans" charset="0"/>
                <a:cs typeface="BentonSans" charset="0"/>
              </a:rPr>
              <a:t>Text data </a:t>
            </a:r>
          </a:p>
          <a:p>
            <a:pPr>
              <a:buClr>
                <a:schemeClr val="bg1">
                  <a:lumMod val="65000"/>
                </a:schemeClr>
              </a:buClr>
              <a:buFont typeface="Wingdings" charset="2"/>
              <a:buChar char="§"/>
            </a:pPr>
            <a:r>
              <a:rPr lang="en-US" sz="2400" dirty="0">
                <a:ea typeface="BentonSans" charset="0"/>
                <a:cs typeface="BentonSans" charset="0"/>
              </a:rPr>
              <a:t>Bibliographic metadata</a:t>
            </a:r>
          </a:p>
        </p:txBody>
      </p:sp>
      <p:sp>
        <p:nvSpPr>
          <p:cNvPr id="9" name="Content Placeholder 2"/>
          <p:cNvSpPr txBox="1">
            <a:spLocks/>
          </p:cNvSpPr>
          <p:nvPr/>
        </p:nvSpPr>
        <p:spPr>
          <a:xfrm>
            <a:off x="7050156" y="1223512"/>
            <a:ext cx="4419600" cy="48958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000" dirty="0">
                <a:solidFill>
                  <a:srgbClr val="000000"/>
                </a:solidFill>
                <a:latin typeface="Franklin Gothic Book Regular" charset="0"/>
                <a:ea typeface="BentonSans" charset="0"/>
                <a:cs typeface="BentonSans" charset="0"/>
              </a:rPr>
              <a:t>BW</a:t>
            </a:r>
          </a:p>
          <a:p>
            <a:pPr marL="0" indent="0" algn="ctr">
              <a:lnSpc>
                <a:spcPct val="70000"/>
              </a:lnSpc>
              <a:buNone/>
            </a:pPr>
            <a:r>
              <a:rPr lang="en-US" sz="3600" dirty="0">
                <a:solidFill>
                  <a:srgbClr val="000000"/>
                </a:solidFill>
                <a:latin typeface="Franklin Gothic Book Regular" charset="0"/>
                <a:ea typeface="BentonSans" charset="0"/>
                <a:cs typeface="BentonSans" charset="0"/>
              </a:rPr>
              <a:t>Bookworm</a:t>
            </a:r>
          </a:p>
          <a:p>
            <a:pPr marL="0" indent="0" algn="ctr">
              <a:lnSpc>
                <a:spcPct val="70000"/>
              </a:lnSpc>
              <a:buNone/>
            </a:pPr>
            <a:endParaRPr lang="en-US" sz="2400" dirty="0">
              <a:latin typeface="Franklin Gothic Book Regular" charset="0"/>
              <a:ea typeface="BentonSans" charset="0"/>
              <a:cs typeface="BentonSans" charset="0"/>
            </a:endParaRPr>
          </a:p>
          <a:p>
            <a:pPr>
              <a:buClr>
                <a:schemeClr val="bg1">
                  <a:lumMod val="75000"/>
                </a:schemeClr>
              </a:buClr>
              <a:buFont typeface="Wingdings" charset="2"/>
              <a:buChar char="§"/>
            </a:pPr>
            <a:r>
              <a:rPr lang="en-US" sz="2400" dirty="0">
                <a:solidFill>
                  <a:schemeClr val="tx1"/>
                </a:solidFill>
                <a:latin typeface="Franklin Gothic Book Regular" charset="0"/>
                <a:ea typeface="BentonSans" charset="0"/>
                <a:cs typeface="BentonSans" charset="0"/>
              </a:rPr>
              <a:t>Visualization tool</a:t>
            </a:r>
          </a:p>
          <a:p>
            <a:pPr>
              <a:buClr>
                <a:schemeClr val="bg1">
                  <a:lumMod val="75000"/>
                </a:schemeClr>
              </a:buClr>
              <a:buFont typeface="Wingdings" charset="2"/>
              <a:buChar char="§"/>
            </a:pPr>
            <a:r>
              <a:rPr lang="en-US" sz="2400" dirty="0">
                <a:solidFill>
                  <a:schemeClr val="tx1"/>
                </a:solidFill>
                <a:latin typeface="Franklin Gothic Book Regular" charset="0"/>
                <a:ea typeface="BentonSans" charset="0"/>
                <a:cs typeface="BentonSans" charset="0"/>
              </a:rPr>
              <a:t>Track trends in a repository</a:t>
            </a:r>
          </a:p>
        </p:txBody>
      </p:sp>
      <p:sp>
        <p:nvSpPr>
          <p:cNvPr id="10" name="TextBox 9"/>
          <p:cNvSpPr txBox="1"/>
          <p:nvPr/>
        </p:nvSpPr>
        <p:spPr>
          <a:xfrm>
            <a:off x="5531231" y="1487487"/>
            <a:ext cx="809193" cy="1631216"/>
          </a:xfrm>
          <a:prstGeom prst="rect">
            <a:avLst/>
          </a:prstGeom>
          <a:noFill/>
        </p:spPr>
        <p:txBody>
          <a:bodyPr wrap="square" rtlCol="0">
            <a:spAutoFit/>
          </a:bodyPr>
          <a:lstStyle/>
          <a:p>
            <a:r>
              <a:rPr lang="en-US" sz="10000" dirty="0">
                <a:solidFill>
                  <a:srgbClr val="000000"/>
                </a:solidFill>
                <a:latin typeface="Franklin Gothic Book Regular" charset="0"/>
                <a:ea typeface="ＭＳ ゴシック"/>
                <a:cs typeface="ＭＳ ゴシック"/>
              </a:rPr>
              <a:t>+</a:t>
            </a:r>
            <a:endParaRPr lang="en-US" sz="10000" dirty="0">
              <a:solidFill>
                <a:srgbClr val="000000"/>
              </a:solidFill>
              <a:latin typeface="Franklin Gothic Book Regular" charset="0"/>
            </a:endParaRPr>
          </a:p>
        </p:txBody>
      </p:sp>
      <p:sp>
        <p:nvSpPr>
          <p:cNvPr id="6" name="TextBox 5"/>
          <p:cNvSpPr txBox="1"/>
          <p:nvPr/>
        </p:nvSpPr>
        <p:spPr>
          <a:xfrm>
            <a:off x="287091" y="5687960"/>
            <a:ext cx="7762630" cy="461665"/>
          </a:xfrm>
          <a:prstGeom prst="rect">
            <a:avLst/>
          </a:prstGeom>
          <a:noFill/>
        </p:spPr>
        <p:txBody>
          <a:bodyPr wrap="square" rtlCol="0">
            <a:spAutoFit/>
          </a:bodyPr>
          <a:lstStyle/>
          <a:p>
            <a:r>
              <a:rPr lang="en-US" sz="2400" dirty="0">
                <a:solidFill>
                  <a:schemeClr val="accent2"/>
                </a:solidFill>
                <a:latin typeface="Franklin Gothic Book Regular" charset="0"/>
                <a:ea typeface="BentonSans Medium" charset="0"/>
                <a:cs typeface="BentonSans Medium" charset="0"/>
              </a:rPr>
              <a:t>Funded </a:t>
            </a:r>
            <a:r>
              <a:rPr lang="en-US" sz="2400" dirty="0" smtClean="0">
                <a:solidFill>
                  <a:schemeClr val="accent2"/>
                </a:solidFill>
                <a:latin typeface="Franklin Gothic Book Regular" charset="0"/>
                <a:ea typeface="BentonSans Medium" charset="0"/>
                <a:cs typeface="BentonSans Medium" charset="0"/>
              </a:rPr>
              <a:t>by the National Endowment for the Humanities</a:t>
            </a:r>
            <a:endParaRPr lang="en-US" sz="2400" dirty="0">
              <a:solidFill>
                <a:schemeClr val="accent2"/>
              </a:solidFill>
              <a:latin typeface="Franklin Gothic Book Regular" charset="0"/>
              <a:ea typeface="BentonSans Medium" charset="0"/>
              <a:cs typeface="BentonSans Medium" charset="0"/>
            </a:endParaRPr>
          </a:p>
        </p:txBody>
      </p:sp>
    </p:spTree>
    <p:extLst>
      <p:ext uri="{BB962C8B-B14F-4D97-AF65-F5344CB8AC3E}">
        <p14:creationId xmlns:p14="http://schemas.microsoft.com/office/powerpoint/2010/main" val="1068463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smtClean="0">
                <a:ea typeface="BentonSans Medium" charset="0"/>
                <a:cs typeface="BentonSans Medium" charset="0"/>
              </a:rPr>
              <a:t>Bookworm philosophy</a:t>
            </a:r>
            <a:endParaRPr lang="en-US" dirty="0">
              <a:solidFill>
                <a:schemeClr val="bg1"/>
              </a:solidFill>
              <a:ea typeface="BentonSans Medium" charset="0"/>
              <a:cs typeface="BentonSans Medium" charset="0"/>
            </a:endParaRPr>
          </a:p>
        </p:txBody>
      </p:sp>
      <p:sp>
        <p:nvSpPr>
          <p:cNvPr id="6" name="Content Placeholder 5"/>
          <p:cNvSpPr>
            <a:spLocks noGrp="1"/>
          </p:cNvSpPr>
          <p:nvPr>
            <p:ph idx="1"/>
          </p:nvPr>
        </p:nvSpPr>
        <p:spPr/>
        <p:txBody>
          <a:bodyPr>
            <a:normAutofit lnSpcReduction="10000"/>
          </a:bodyPr>
          <a:lstStyle/>
          <a:p>
            <a:r>
              <a:rPr lang="en-US" dirty="0"/>
              <a:t>Normal search engines are good at finding individual </a:t>
            </a:r>
            <a:r>
              <a:rPr lang="en-US" dirty="0" smtClean="0"/>
              <a:t>texts</a:t>
            </a:r>
            <a:endParaRPr lang="en-US" dirty="0"/>
          </a:p>
          <a:p>
            <a:r>
              <a:rPr lang="en-US" dirty="0"/>
              <a:t>Bookworm is good at </a:t>
            </a:r>
            <a:r>
              <a:rPr lang="en-US" b="1" dirty="0"/>
              <a:t>representing categories</a:t>
            </a:r>
            <a:r>
              <a:rPr lang="en-US" dirty="0"/>
              <a:t> </a:t>
            </a:r>
            <a:endParaRPr lang="en-US" dirty="0" smtClean="0"/>
          </a:p>
          <a:p>
            <a:pPr lvl="1"/>
            <a:r>
              <a:rPr lang="en-US" dirty="0" smtClean="0"/>
              <a:t>The </a:t>
            </a:r>
            <a:r>
              <a:rPr lang="en-US" dirty="0"/>
              <a:t>category is plotted along the x-axis</a:t>
            </a:r>
          </a:p>
          <a:p>
            <a:pPr lvl="1"/>
            <a:r>
              <a:rPr lang="en-US" dirty="0" smtClean="0"/>
              <a:t>Standard view: years</a:t>
            </a:r>
          </a:p>
          <a:p>
            <a:pPr lvl="1"/>
            <a:r>
              <a:rPr lang="en-US" dirty="0" smtClean="0"/>
              <a:t>Could also show: languages, </a:t>
            </a:r>
            <a:r>
              <a:rPr lang="en-US" dirty="0" err="1" smtClean="0"/>
              <a:t>etc</a:t>
            </a:r>
            <a:endParaRPr lang="en-US" dirty="0"/>
          </a:p>
          <a:p>
            <a:endParaRPr lang="en-US" dirty="0" smtClean="0"/>
          </a:p>
          <a:p>
            <a:endParaRPr lang="en-US" dirty="0"/>
          </a:p>
          <a:p>
            <a:pPr marL="0" indent="0">
              <a:buNone/>
            </a:pPr>
            <a:endParaRPr lang="en-US" dirty="0"/>
          </a:p>
          <a:p>
            <a:pPr marL="0" indent="0">
              <a:buNone/>
            </a:pPr>
            <a:r>
              <a:rPr lang="en-US" sz="1800" dirty="0"/>
              <a:t>Adapted from Ben Schmidt, “</a:t>
            </a:r>
            <a:r>
              <a:rPr lang="en-US" sz="1800" dirty="0">
                <a:hlinkClick r:id="rId3"/>
              </a:rPr>
              <a:t>Bookworm API Philosophy</a:t>
            </a:r>
            <a:r>
              <a:rPr lang="en-US" sz="1800" dirty="0"/>
              <a:t>”</a:t>
            </a:r>
          </a:p>
          <a:p>
            <a:endParaRPr lang="en-US" dirty="0"/>
          </a:p>
        </p:txBody>
      </p:sp>
    </p:spTree>
    <p:extLst>
      <p:ext uri="{BB962C8B-B14F-4D97-AF65-F5344CB8AC3E}">
        <p14:creationId xmlns:p14="http://schemas.microsoft.com/office/powerpoint/2010/main" val="20592952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dirty="0" smtClean="0">
                <a:ea typeface="BentonSans Medium" charset="0"/>
                <a:cs typeface="BentonSans Medium" charset="0"/>
              </a:rPr>
              <a:t>Research with HT+BW</a:t>
            </a:r>
            <a:endParaRPr lang="en-US" dirty="0">
              <a:ea typeface="BentonSans Medium" charset="0"/>
              <a:cs typeface="BentonSans Medium" charset="0"/>
            </a:endParaRPr>
          </a:p>
        </p:txBody>
      </p:sp>
      <p:sp>
        <p:nvSpPr>
          <p:cNvPr id="6" name="Content Placeholder 5"/>
          <p:cNvSpPr>
            <a:spLocks noGrp="1"/>
          </p:cNvSpPr>
          <p:nvPr>
            <p:ph idx="1"/>
          </p:nvPr>
        </p:nvSpPr>
        <p:spPr>
          <a:xfrm>
            <a:off x="838198" y="1825625"/>
            <a:ext cx="6062331" cy="4059508"/>
          </a:xfrm>
        </p:spPr>
        <p:txBody>
          <a:bodyPr>
            <a:normAutofit/>
          </a:bodyPr>
          <a:lstStyle/>
          <a:p>
            <a:r>
              <a:rPr lang="en-US" dirty="0"/>
              <a:t>Researched by </a:t>
            </a:r>
            <a:r>
              <a:rPr lang="en-US" dirty="0" err="1"/>
              <a:t>Erez</a:t>
            </a:r>
            <a:r>
              <a:rPr lang="en-US" dirty="0"/>
              <a:t> Lieberman Aiden</a:t>
            </a:r>
          </a:p>
          <a:p>
            <a:pPr lvl="1"/>
            <a:r>
              <a:rPr lang="en-US" dirty="0"/>
              <a:t>Co-creator of Google Books </a:t>
            </a:r>
            <a:r>
              <a:rPr lang="en-US" dirty="0" err="1"/>
              <a:t>Ngram</a:t>
            </a:r>
            <a:r>
              <a:rPr lang="en-US" dirty="0"/>
              <a:t> Viewer</a:t>
            </a:r>
          </a:p>
          <a:p>
            <a:pPr lvl="1"/>
            <a:r>
              <a:rPr lang="en-US" dirty="0"/>
              <a:t>Partner in the </a:t>
            </a:r>
            <a:r>
              <a:rPr lang="en-US" dirty="0" err="1"/>
              <a:t>HathiTrust+Bookworm</a:t>
            </a:r>
            <a:r>
              <a:rPr lang="en-US" dirty="0"/>
              <a:t> </a:t>
            </a:r>
            <a:r>
              <a:rPr lang="en-US" dirty="0" smtClean="0"/>
              <a:t>project</a:t>
            </a:r>
            <a:endParaRPr lang="en-US" dirty="0"/>
          </a:p>
          <a:p>
            <a:r>
              <a:rPr lang="en-US" dirty="0" smtClean="0"/>
              <a:t>Showed how </a:t>
            </a:r>
            <a:r>
              <a:rPr lang="en-US" dirty="0"/>
              <a:t>irregular verbs tend to become regular over time </a:t>
            </a:r>
          </a:p>
          <a:p>
            <a:r>
              <a:rPr lang="en-US" dirty="0" smtClean="0"/>
              <a:t>Called </a:t>
            </a:r>
            <a:r>
              <a:rPr lang="en-US" dirty="0"/>
              <a:t>this approach: </a:t>
            </a:r>
            <a:r>
              <a:rPr lang="en-US" dirty="0" err="1"/>
              <a:t>Culturomics</a:t>
            </a:r>
            <a:endParaRPr lang="en-US"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663" y="2371060"/>
            <a:ext cx="4820904" cy="2373102"/>
          </a:xfrm>
          <a:prstGeom prst="rect">
            <a:avLst/>
          </a:prstGeom>
          <a:ln>
            <a:solidFill>
              <a:schemeClr val="tx1"/>
            </a:solidFill>
          </a:ln>
        </p:spPr>
      </p:pic>
    </p:spTree>
    <p:extLst>
      <p:ext uri="{BB962C8B-B14F-4D97-AF65-F5344CB8AC3E}">
        <p14:creationId xmlns:p14="http://schemas.microsoft.com/office/powerpoint/2010/main" val="1303894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445477"/>
            <a:ext cx="8686801" cy="925269"/>
          </a:xfrm>
        </p:spPr>
        <p:txBody>
          <a:bodyPr>
            <a:normAutofit/>
          </a:bodyPr>
          <a:lstStyle/>
          <a:p>
            <a:r>
              <a:rPr lang="en-US" dirty="0" smtClean="0">
                <a:ea typeface="BentonSans Medium" charset="0"/>
                <a:cs typeface="BentonSans Medium" charset="0"/>
              </a:rPr>
              <a:t>Compare word usage trends</a:t>
            </a:r>
            <a:endParaRPr lang="en-US" dirty="0">
              <a:ea typeface="BentonSans Medium" charset="0"/>
              <a:cs typeface="BentonSans Medium" charset="0"/>
            </a:endParaRPr>
          </a:p>
        </p:txBody>
      </p:sp>
      <p:pic>
        <p:nvPicPr>
          <p:cNvPr id="11" name="Content Placeholder 6"/>
          <p:cNvPicPr>
            <a:picLocks noGrp="1" noChangeAspect="1"/>
          </p:cNvPicPr>
          <p:nvPr>
            <p:ph idx="1"/>
          </p:nvPr>
        </p:nvPicPr>
        <p:blipFill rotWithShape="1">
          <a:blip r:embed="rId3"/>
          <a:srcRect t="-20164" b="-20164"/>
          <a:stretch/>
        </p:blipFill>
        <p:spPr>
          <a:xfrm>
            <a:off x="1524001" y="1370746"/>
            <a:ext cx="7307076" cy="4018610"/>
          </a:xfrm>
          <a:ln>
            <a:solidFill>
              <a:schemeClr val="tx1"/>
            </a:solidFill>
          </a:ln>
        </p:spPr>
      </p:pic>
      <p:sp>
        <p:nvSpPr>
          <p:cNvPr id="3" name="TextBox 2"/>
          <p:cNvSpPr txBox="1"/>
          <p:nvPr/>
        </p:nvSpPr>
        <p:spPr>
          <a:xfrm>
            <a:off x="1524001" y="5498237"/>
            <a:ext cx="7307076" cy="400110"/>
          </a:xfrm>
          <a:prstGeom prst="rect">
            <a:avLst/>
          </a:prstGeom>
          <a:noFill/>
        </p:spPr>
        <p:txBody>
          <a:bodyPr wrap="square" rtlCol="0">
            <a:spAutoFit/>
          </a:bodyPr>
          <a:lstStyle/>
          <a:p>
            <a:r>
              <a:rPr lang="en-US" sz="2000" dirty="0">
                <a:latin typeface="Franklin Gothic Book Regular" charset="0"/>
              </a:rPr>
              <a:t>Track social change: lady vs. woman over time</a:t>
            </a:r>
          </a:p>
        </p:txBody>
      </p:sp>
    </p:spTree>
    <p:extLst>
      <p:ext uri="{BB962C8B-B14F-4D97-AF65-F5344CB8AC3E}">
        <p14:creationId xmlns:p14="http://schemas.microsoft.com/office/powerpoint/2010/main" val="150861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445477"/>
            <a:ext cx="8686801" cy="925269"/>
          </a:xfrm>
        </p:spPr>
        <p:txBody>
          <a:bodyPr>
            <a:normAutofit/>
          </a:bodyPr>
          <a:lstStyle/>
          <a:p>
            <a:r>
              <a:rPr lang="en-US" dirty="0" smtClean="0">
                <a:ea typeface="BentonSans Medium" charset="0"/>
                <a:cs typeface="BentonSans Medium" charset="0"/>
              </a:rPr>
              <a:t>Compare word usage trends</a:t>
            </a:r>
            <a:endParaRPr lang="en-US" dirty="0">
              <a:ea typeface="BentonSans Medium" charset="0"/>
              <a:cs typeface="BentonSans Medium" charset="0"/>
            </a:endParaRPr>
          </a:p>
        </p:txBody>
      </p:sp>
      <p:sp>
        <p:nvSpPr>
          <p:cNvPr id="7" name="TextBox 6"/>
          <p:cNvSpPr txBox="1"/>
          <p:nvPr/>
        </p:nvSpPr>
        <p:spPr>
          <a:xfrm>
            <a:off x="1524001" y="5193608"/>
            <a:ext cx="8871656" cy="400110"/>
          </a:xfrm>
          <a:prstGeom prst="rect">
            <a:avLst/>
          </a:prstGeom>
          <a:noFill/>
        </p:spPr>
        <p:txBody>
          <a:bodyPr wrap="square" rtlCol="0">
            <a:spAutoFit/>
          </a:bodyPr>
          <a:lstStyle/>
          <a:p>
            <a:r>
              <a:rPr lang="en-US" sz="2000" dirty="0">
                <a:latin typeface="Franklin Gothic Book Regular" charset="0"/>
              </a:rPr>
              <a:t>Track words in translation across time and place: liberty and </a:t>
            </a:r>
            <a:r>
              <a:rPr lang="en-US" sz="2000" dirty="0" err="1">
                <a:latin typeface="Franklin Gothic Book Regular" charset="0"/>
              </a:rPr>
              <a:t>liberté</a:t>
            </a:r>
            <a:endParaRPr lang="en-US" sz="2000" dirty="0">
              <a:latin typeface="Franklin Gothic Book Regular" charset="0"/>
            </a:endParaRPr>
          </a:p>
        </p:txBody>
      </p:sp>
      <p:pic>
        <p:nvPicPr>
          <p:cNvPr id="5" name="Picture 4" descr="Screen Shot 2016-06-28 at 10.08.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501895"/>
            <a:ext cx="8685416" cy="3691714"/>
          </a:xfrm>
          <a:prstGeom prst="rect">
            <a:avLst/>
          </a:prstGeom>
          <a:ln>
            <a:solidFill>
              <a:srgbClr val="000000"/>
            </a:solidFill>
          </a:ln>
        </p:spPr>
      </p:pic>
    </p:spTree>
    <p:extLst>
      <p:ext uri="{BB962C8B-B14F-4D97-AF65-F5344CB8AC3E}">
        <p14:creationId xmlns:p14="http://schemas.microsoft.com/office/powerpoint/2010/main" val="1661793824"/>
      </p:ext>
    </p:extLst>
  </p:cSld>
  <p:clrMapOvr>
    <a:masterClrMapping/>
  </p:clrMapOvr>
  <p:timing>
    <p:tnLst>
      <p:par>
        <p:cTn id="1" dur="indefinite" restart="never" nodeType="tmRoot"/>
      </p:par>
    </p:tnLst>
  </p:timing>
</p:sld>
</file>

<file path=ppt/theme/theme1.xml><?xml version="1.0" encoding="utf-8"?>
<a:theme xmlns:a="http://schemas.openxmlformats.org/drawingml/2006/main" name="hku_2016_slide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C9E4E5B-7D83-9F45-8825-314BFDFD2422}" vid="{E97D052A-B5D2-1145-B28E-5D787D1B78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hku_2016_slidemaster</Template>
  <TotalTime>5812</TotalTime>
  <Words>1411</Words>
  <Application>Microsoft Office PowerPoint</Application>
  <PresentationFormat>Widescreen</PresentationFormat>
  <Paragraphs>216</Paragraphs>
  <Slides>37</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ＭＳ ゴシック</vt:lpstr>
      <vt:lpstr>Arial</vt:lpstr>
      <vt:lpstr>BentonSans</vt:lpstr>
      <vt:lpstr>BentonSans Medium</vt:lpstr>
      <vt:lpstr>Calibri</vt:lpstr>
      <vt:lpstr>Courier New</vt:lpstr>
      <vt:lpstr>DengXian</vt:lpstr>
      <vt:lpstr>Franklin Gothic Book</vt:lpstr>
      <vt:lpstr>Franklin Gothic Book Regular</vt:lpstr>
      <vt:lpstr>Wingdings</vt:lpstr>
      <vt:lpstr>hku_2016_slidemaster</vt:lpstr>
      <vt:lpstr>Visualizing Textual Data</vt:lpstr>
      <vt:lpstr>Aid analysis</vt:lpstr>
      <vt:lpstr>Present results</vt:lpstr>
      <vt:lpstr>HathiTrust+Bookworm</vt:lpstr>
      <vt:lpstr>PowerPoint Presentation</vt:lpstr>
      <vt:lpstr>Bookworm philosophy</vt:lpstr>
      <vt:lpstr>Research with HT+BW</vt:lpstr>
      <vt:lpstr>Compare word usage trends</vt:lpstr>
      <vt:lpstr>Compare word usage trends</vt:lpstr>
      <vt:lpstr>Searching</vt:lpstr>
      <vt:lpstr>Metadata</vt:lpstr>
      <vt:lpstr>Fine-tuning results</vt:lpstr>
      <vt:lpstr>Link directly to texts in the HTDL</vt:lpstr>
      <vt:lpstr>Hands-on: Search, facet, and explore</vt:lpstr>
      <vt:lpstr>Examples</vt:lpstr>
      <vt:lpstr>Examples</vt:lpstr>
      <vt:lpstr>Examples</vt:lpstr>
      <vt:lpstr>PowerPoint Presentation</vt:lpstr>
      <vt:lpstr>Voyant Tools</vt:lpstr>
      <vt:lpstr>About Voyant</vt:lpstr>
      <vt:lpstr>Using Voyant: importing text</vt:lpstr>
      <vt:lpstr>Concepts in text analysis</vt:lpstr>
      <vt:lpstr>Step 1:  Find Texts</vt:lpstr>
      <vt:lpstr>Step 2: Insert text into Voyant</vt:lpstr>
      <vt:lpstr>Important Notes</vt:lpstr>
      <vt:lpstr>Results in Voyant</vt:lpstr>
      <vt:lpstr>Analyze the Text with Voyant Tools</vt:lpstr>
      <vt:lpstr>Tools: Summary, Document, Phrases</vt:lpstr>
      <vt:lpstr>Tools: Summary, Document, Phrases</vt:lpstr>
      <vt:lpstr>Tool: Cirrus</vt:lpstr>
      <vt:lpstr>Tool: Cirrus</vt:lpstr>
      <vt:lpstr>Tools: Trends</vt:lpstr>
      <vt:lpstr>Tools: Contexts</vt:lpstr>
      <vt:lpstr>Tools: BubbleLines</vt:lpstr>
      <vt:lpstr>You Try It!</vt:lpstr>
      <vt:lpstr>Thank you and credits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Textual Data</dc:title>
  <dc:creator>Microsoft Office User</dc:creator>
  <cp:lastModifiedBy>Green, Harriett E</cp:lastModifiedBy>
  <cp:revision>30</cp:revision>
  <dcterms:created xsi:type="dcterms:W3CDTF">2016-11-13T17:18:54Z</dcterms:created>
  <dcterms:modified xsi:type="dcterms:W3CDTF">2016-11-30T03:05:34Z</dcterms:modified>
</cp:coreProperties>
</file>